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sldIdLst>
    <p:sldId id="256" r:id="rId2"/>
    <p:sldId id="257" r:id="rId3"/>
    <p:sldId id="258" r:id="rId4"/>
    <p:sldId id="259" r:id="rId5"/>
    <p:sldId id="261" r:id="rId6"/>
    <p:sldId id="262" r:id="rId7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Times New Roman" panose="02020603050405020304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Times New Roman" panose="02020603050405020304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Times New Roman" panose="02020603050405020304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Times New Roman" panose="02020603050405020304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Times New Roman" panose="02020603050405020304" pitchFamily="18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Times New Roman" panose="02020603050405020304" pitchFamily="18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Times New Roman" panose="02020603050405020304" pitchFamily="18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Times New Roman" panose="02020603050405020304" pitchFamily="18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Times New Roman" panose="02020603050405020304" pitchFamily="18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BAB"/>
    <a:srgbClr val="000099"/>
    <a:srgbClr val="0099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75" y="2911475"/>
            <a:ext cx="339725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096963" y="6467475"/>
            <a:ext cx="6950075" cy="215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5B988B3-19CD-41EB-B15B-E5B3251774C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237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5992813" y="6272213"/>
            <a:ext cx="24542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8D7558D2-78A1-4F6D-911C-23A693D0F9DC}" type="datetimeFigureOut">
              <a:rPr lang="cs-CZ" altLang="cs-CZ"/>
              <a:pPr>
                <a:defRPr/>
              </a:pPr>
              <a:t>2.12.2021</a:t>
            </a:fld>
            <a:endParaRPr lang="cs-CZ" alt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90BBB6-2C83-4FAD-ACE7-81E067481B6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73608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558" y="1985055"/>
            <a:ext cx="7681354" cy="1616983"/>
          </a:xfrm>
        </p:spPr>
        <p:txBody>
          <a:bodyPr/>
          <a:lstStyle>
            <a:lvl1pPr algn="l">
              <a:defRPr sz="2607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1558" y="3602037"/>
            <a:ext cx="7681354" cy="1556676"/>
          </a:xfrm>
        </p:spPr>
        <p:txBody>
          <a:bodyPr/>
          <a:lstStyle>
            <a:lvl1pPr marL="0" indent="0" algn="l">
              <a:buNone/>
              <a:defRPr sz="2368">
                <a:solidFill>
                  <a:schemeClr val="accent2"/>
                </a:solidFill>
              </a:defRPr>
            </a:lvl1pPr>
            <a:lvl2pPr marL="451146" indent="0" algn="ctr">
              <a:buNone/>
              <a:defRPr sz="1973"/>
            </a:lvl2pPr>
            <a:lvl3pPr marL="902292" indent="0" algn="ctr">
              <a:buNone/>
              <a:defRPr sz="1777"/>
            </a:lvl3pPr>
            <a:lvl4pPr marL="1353439" indent="0" algn="ctr">
              <a:buNone/>
              <a:defRPr sz="1579"/>
            </a:lvl4pPr>
            <a:lvl5pPr marL="1804585" indent="0" algn="ctr">
              <a:buNone/>
              <a:defRPr sz="1579"/>
            </a:lvl5pPr>
            <a:lvl6pPr marL="2255731" indent="0" algn="ctr">
              <a:buNone/>
              <a:defRPr sz="1579"/>
            </a:lvl6pPr>
            <a:lvl7pPr marL="2706877" indent="0" algn="ctr">
              <a:buNone/>
              <a:defRPr sz="1579"/>
            </a:lvl7pPr>
            <a:lvl8pPr marL="3158024" indent="0" algn="ctr">
              <a:buNone/>
              <a:defRPr sz="1579"/>
            </a:lvl8pPr>
            <a:lvl9pPr marL="3609170" indent="0" algn="ctr">
              <a:buNone/>
              <a:defRPr sz="1579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A9A4E1B-70A4-407F-B3BB-8E84E5A6EEE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37228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813" y="1263650"/>
            <a:ext cx="2238375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558" y="4392132"/>
            <a:ext cx="7681354" cy="985036"/>
          </a:xfrm>
        </p:spPr>
        <p:txBody>
          <a:bodyPr/>
          <a:lstStyle>
            <a:lvl1pPr algn="ctr">
              <a:defRPr sz="2607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1558" y="5377169"/>
            <a:ext cx="7681354" cy="948298"/>
          </a:xfrm>
        </p:spPr>
        <p:txBody>
          <a:bodyPr/>
          <a:lstStyle>
            <a:lvl1pPr marL="0" indent="0" algn="ctr">
              <a:buNone/>
              <a:defRPr sz="2368">
                <a:solidFill>
                  <a:schemeClr val="accent2"/>
                </a:solidFill>
              </a:defRPr>
            </a:lvl1pPr>
            <a:lvl2pPr marL="451146" indent="0" algn="ctr">
              <a:buNone/>
              <a:defRPr sz="1973"/>
            </a:lvl2pPr>
            <a:lvl3pPr marL="902292" indent="0" algn="ctr">
              <a:buNone/>
              <a:defRPr sz="1777"/>
            </a:lvl3pPr>
            <a:lvl4pPr marL="1353439" indent="0" algn="ctr">
              <a:buNone/>
              <a:defRPr sz="1579"/>
            </a:lvl4pPr>
            <a:lvl5pPr marL="1804585" indent="0" algn="ctr">
              <a:buNone/>
              <a:defRPr sz="1579"/>
            </a:lvl5pPr>
            <a:lvl6pPr marL="2255731" indent="0" algn="ctr">
              <a:buNone/>
              <a:defRPr sz="1579"/>
            </a:lvl6pPr>
            <a:lvl7pPr marL="2706877" indent="0" algn="ctr">
              <a:buNone/>
              <a:defRPr sz="1579"/>
            </a:lvl7pPr>
            <a:lvl8pPr marL="3158024" indent="0" algn="ctr">
              <a:buNone/>
              <a:defRPr sz="1579"/>
            </a:lvl8pPr>
            <a:lvl9pPr marL="3609170" indent="0" algn="ctr">
              <a:buNone/>
              <a:defRPr sz="1579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096963" y="6467475"/>
            <a:ext cx="6950075" cy="215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491D8C0-42C4-4963-8D6F-DB4042148E1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5627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9FB9F99-872E-4B1A-8518-961F76C1B04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40663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58" y="2468686"/>
            <a:ext cx="3680854" cy="390875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2058" y="2468686"/>
            <a:ext cx="3680854" cy="390875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B63067C-BC67-4ABA-9414-E4CCFFDC3BE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36405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58" y="1624136"/>
            <a:ext cx="7681354" cy="750711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58" y="2374847"/>
            <a:ext cx="3679734" cy="695146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146" indent="0">
              <a:buNone/>
              <a:defRPr sz="1973" b="1"/>
            </a:lvl2pPr>
            <a:lvl3pPr marL="902292" indent="0">
              <a:buNone/>
              <a:defRPr sz="1777" b="1"/>
            </a:lvl3pPr>
            <a:lvl4pPr marL="1353439" indent="0">
              <a:buNone/>
              <a:defRPr sz="1579" b="1"/>
            </a:lvl4pPr>
            <a:lvl5pPr marL="1804585" indent="0">
              <a:buNone/>
              <a:defRPr sz="1579" b="1"/>
            </a:lvl5pPr>
            <a:lvl6pPr marL="2255731" indent="0">
              <a:buNone/>
              <a:defRPr sz="1579" b="1"/>
            </a:lvl6pPr>
            <a:lvl7pPr marL="2706877" indent="0">
              <a:buNone/>
              <a:defRPr sz="1579" b="1"/>
            </a:lvl7pPr>
            <a:lvl8pPr marL="3158024" indent="0">
              <a:buNone/>
              <a:defRPr sz="1579" b="1"/>
            </a:lvl8pPr>
            <a:lvl9pPr marL="3609170" indent="0">
              <a:buNone/>
              <a:defRPr sz="1579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58" y="3159695"/>
            <a:ext cx="3679734" cy="321774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3178" y="2374847"/>
            <a:ext cx="3679734" cy="695146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146" indent="0">
              <a:buNone/>
              <a:defRPr sz="1973" b="1"/>
            </a:lvl2pPr>
            <a:lvl3pPr marL="902292" indent="0">
              <a:buNone/>
              <a:defRPr sz="1777" b="1"/>
            </a:lvl3pPr>
            <a:lvl4pPr marL="1353439" indent="0">
              <a:buNone/>
              <a:defRPr sz="1579" b="1"/>
            </a:lvl4pPr>
            <a:lvl5pPr marL="1804585" indent="0">
              <a:buNone/>
              <a:defRPr sz="1579" b="1"/>
            </a:lvl5pPr>
            <a:lvl6pPr marL="2255731" indent="0">
              <a:buNone/>
              <a:defRPr sz="1579" b="1"/>
            </a:lvl6pPr>
            <a:lvl7pPr marL="2706877" indent="0">
              <a:buNone/>
              <a:defRPr sz="1579" b="1"/>
            </a:lvl7pPr>
            <a:lvl8pPr marL="3158024" indent="0">
              <a:buNone/>
              <a:defRPr sz="1579" b="1"/>
            </a:lvl8pPr>
            <a:lvl9pPr marL="3609170" indent="0">
              <a:buNone/>
              <a:defRPr sz="1579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3178" y="3159695"/>
            <a:ext cx="3679734" cy="321774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F8811B6-0A0A-4117-B0D9-4F19A7AF7F9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72972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C5E7D50-B0D1-4365-9B38-5BC32801699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75677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8C92A2-D9F5-4794-A9C2-BC9ED32AA0F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17281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58" y="1624136"/>
            <a:ext cx="3052324" cy="750711"/>
          </a:xfrm>
        </p:spPr>
        <p:txBody>
          <a:bodyPr anchor="b"/>
          <a:lstStyle>
            <a:lvl1pPr>
              <a:defRPr sz="2607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624136"/>
            <a:ext cx="4525521" cy="4745366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973"/>
            </a:lvl6pPr>
            <a:lvl7pPr>
              <a:defRPr sz="1973"/>
            </a:lvl7pPr>
            <a:lvl8pPr>
              <a:defRPr sz="1973"/>
            </a:lvl8pPr>
            <a:lvl9pPr>
              <a:defRPr sz="1973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58" y="2464549"/>
            <a:ext cx="3052324" cy="3912889"/>
          </a:xfrm>
        </p:spPr>
        <p:txBody>
          <a:bodyPr/>
          <a:lstStyle>
            <a:lvl1pPr marL="0" indent="0">
              <a:buNone/>
              <a:defRPr sz="1579"/>
            </a:lvl1pPr>
            <a:lvl2pPr marL="451146" indent="0">
              <a:buNone/>
              <a:defRPr sz="1382"/>
            </a:lvl2pPr>
            <a:lvl3pPr marL="902292" indent="0">
              <a:buNone/>
              <a:defRPr sz="1184"/>
            </a:lvl3pPr>
            <a:lvl4pPr marL="1353439" indent="0">
              <a:buNone/>
              <a:defRPr sz="987"/>
            </a:lvl4pPr>
            <a:lvl5pPr marL="1804585" indent="0">
              <a:buNone/>
              <a:defRPr sz="987"/>
            </a:lvl5pPr>
            <a:lvl6pPr marL="2255731" indent="0">
              <a:buNone/>
              <a:defRPr sz="987"/>
            </a:lvl6pPr>
            <a:lvl7pPr marL="2706877" indent="0">
              <a:buNone/>
              <a:defRPr sz="987"/>
            </a:lvl7pPr>
            <a:lvl8pPr marL="3158024" indent="0">
              <a:buNone/>
              <a:defRPr sz="987"/>
            </a:lvl8pPr>
            <a:lvl9pPr marL="3609170" indent="0">
              <a:buNone/>
              <a:defRPr sz="987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277BBB9-D33B-4C90-AC83-EC8E571ABBC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82041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31838" y="1624013"/>
            <a:ext cx="7680325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  <a:endParaRPr lang="en-US" altLang="cs-CZ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2466975"/>
            <a:ext cx="7680325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1838" y="6467475"/>
            <a:ext cx="7232650" cy="21590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chemeClr val="accent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91488" y="6467475"/>
            <a:ext cx="320675" cy="2159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cs typeface="Arial" panose="020B0604020202020204" pitchFamily="34" charset="0"/>
              </a:defRPr>
            </a:lvl1pPr>
          </a:lstStyle>
          <a:p>
            <a:fld id="{D1F92E99-7208-4E0E-BCB8-75A2D85C0402}" type="slidenum">
              <a:rPr lang="cs-CZ" altLang="cs-CZ"/>
              <a:pPr/>
              <a:t>‹#›</a:t>
            </a:fld>
            <a:endParaRPr lang="cs-CZ" altLang="cs-CZ"/>
          </a:p>
        </p:txBody>
      </p:sp>
      <p:pic>
        <p:nvPicPr>
          <p:cNvPr id="1030" name="Obrázek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541338"/>
            <a:ext cx="2601912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0" r:id="rId2"/>
    <p:sldLayoutId id="2147483748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9" r:id="rId10"/>
  </p:sldLayoutIdLst>
  <p:txStyles>
    <p:titleStyle>
      <a:lvl1pPr algn="l" defTabSz="9017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defTabSz="9017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Arial" charset="0"/>
          <a:cs typeface="Arial" charset="0"/>
        </a:defRPr>
      </a:lvl2pPr>
      <a:lvl3pPr algn="l" defTabSz="9017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Arial" charset="0"/>
          <a:cs typeface="Arial" charset="0"/>
        </a:defRPr>
      </a:lvl3pPr>
      <a:lvl4pPr algn="l" defTabSz="9017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Arial" charset="0"/>
          <a:cs typeface="Arial" charset="0"/>
        </a:defRPr>
      </a:lvl4pPr>
      <a:lvl5pPr algn="l" defTabSz="9017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Arial" charset="0"/>
          <a:cs typeface="Arial" charset="0"/>
        </a:defRPr>
      </a:lvl5pPr>
      <a:lvl6pPr marL="457200" algn="l" defTabSz="901700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Arial" charset="0"/>
          <a:cs typeface="Arial" charset="0"/>
        </a:defRPr>
      </a:lvl6pPr>
      <a:lvl7pPr marL="914400" algn="l" defTabSz="901700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Arial" charset="0"/>
          <a:cs typeface="Arial" charset="0"/>
        </a:defRPr>
      </a:lvl7pPr>
      <a:lvl8pPr marL="1371600" algn="l" defTabSz="901700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Arial" charset="0"/>
          <a:cs typeface="Arial" charset="0"/>
        </a:defRPr>
      </a:lvl8pPr>
      <a:lvl9pPr marL="1828800" algn="l" defTabSz="901700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Arial" charset="0"/>
          <a:cs typeface="Arial" charset="0"/>
        </a:defRPr>
      </a:lvl9pPr>
    </p:titleStyle>
    <p:bodyStyle>
      <a:lvl1pPr marL="266700" indent="-266700" algn="l" defTabSz="901700" rtl="0" eaLnBrk="0" fontAlgn="base" hangingPunct="0">
        <a:lnSpc>
          <a:spcPct val="90000"/>
        </a:lnSpc>
        <a:spcBef>
          <a:spcPts val="988"/>
        </a:spcBef>
        <a:spcAft>
          <a:spcPct val="0"/>
        </a:spcAft>
        <a:buFont typeface="Arial" panose="020B0604020202020204" pitchFamily="34" charset="0"/>
        <a:buChar char="−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39750" indent="-273050" algn="l" defTabSz="901700" rtl="0" eaLnBrk="0" fontAlgn="base" hangingPunct="0">
        <a:lnSpc>
          <a:spcPct val="90000"/>
        </a:lnSpc>
        <a:spcBef>
          <a:spcPts val="488"/>
        </a:spcBef>
        <a:spcAft>
          <a:spcPct val="0"/>
        </a:spcAft>
        <a:buFont typeface="Arial" panose="020B0604020202020204" pitchFamily="34" charset="0"/>
        <a:buChar char="−"/>
        <a:defRPr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8038" indent="-266700" algn="l" defTabSz="901700" rtl="0" eaLnBrk="0" fontAlgn="base" hangingPunct="0">
        <a:lnSpc>
          <a:spcPct val="90000"/>
        </a:lnSpc>
        <a:spcBef>
          <a:spcPts val="488"/>
        </a:spcBef>
        <a:spcAft>
          <a:spcPct val="0"/>
        </a:spcAft>
        <a:buFont typeface="Arial" panose="020B0604020202020204" pitchFamily="34" charset="0"/>
        <a:buChar char="−"/>
        <a:defRPr sz="1600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73150" indent="-265113" algn="l" defTabSz="901700" rtl="0" eaLnBrk="0" fontAlgn="base" hangingPunct="0">
        <a:lnSpc>
          <a:spcPct val="90000"/>
        </a:lnSpc>
        <a:spcBef>
          <a:spcPts val="488"/>
        </a:spcBef>
        <a:spcAft>
          <a:spcPct val="0"/>
        </a:spcAft>
        <a:buFont typeface="Arial" panose="020B0604020202020204" pitchFamily="34" charset="0"/>
        <a:buChar char="−"/>
        <a:defRPr sz="1400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49375" indent="-274638" algn="l" defTabSz="901700" rtl="0" eaLnBrk="0" fontAlgn="base" hangingPunct="0">
        <a:lnSpc>
          <a:spcPct val="90000"/>
        </a:lnSpc>
        <a:spcBef>
          <a:spcPts val="488"/>
        </a:spcBef>
        <a:spcAft>
          <a:spcPct val="0"/>
        </a:spcAft>
        <a:buFont typeface="Arial" panose="020B0604020202020204" pitchFamily="34" charset="0"/>
        <a:buChar char="−"/>
        <a:defRPr sz="1400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481304" indent="-225573" algn="l" defTabSz="902292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2451" indent="-225573" algn="l" defTabSz="902292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3597" indent="-225573" algn="l" defTabSz="902292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4742" indent="-225573" algn="l" defTabSz="902292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292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146" algn="l" defTabSz="902292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292" algn="l" defTabSz="902292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439" algn="l" defTabSz="902292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4585" algn="l" defTabSz="902292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5731" algn="l" defTabSz="902292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6877" algn="l" defTabSz="902292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024" algn="l" defTabSz="902292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09170" algn="l" defTabSz="902292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7" Type="http://schemas.openxmlformats.org/officeDocument/2006/relationships/image" Target="../media/image9.png"/><Relationship Id="rId2" Type="http://schemas.microsoft.com/office/2007/relationships/media" Target="../media/media2.wav"/><Relationship Id="rId1" Type="http://schemas.openxmlformats.org/officeDocument/2006/relationships/tags" Target="../tags/tag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9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P1000918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725" y="260350"/>
            <a:ext cx="3851275" cy="5976938"/>
          </a:xfrm>
        </p:spPr>
      </p:pic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395288" y="1557338"/>
            <a:ext cx="4672012" cy="3985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cs-CZ" altLang="cs-CZ" sz="4000" b="1" dirty="0">
                <a:solidFill>
                  <a:srgbClr val="006BA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Bakalářské studium </a:t>
            </a:r>
          </a:p>
          <a:p>
            <a:pPr eaLnBrk="1" hangingPunct="1">
              <a:defRPr/>
            </a:pPr>
            <a:r>
              <a:rPr lang="cs-CZ" altLang="cs-CZ" sz="4000" b="1" dirty="0">
                <a:solidFill>
                  <a:srgbClr val="006BA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ARCHIVNICTVÍ</a:t>
            </a:r>
          </a:p>
          <a:p>
            <a:pPr eaLnBrk="1" hangingPunct="1">
              <a:defRPr/>
            </a:pPr>
            <a:endParaRPr lang="cs-CZ" altLang="cs-CZ" sz="4000" b="1" dirty="0">
              <a:solidFill>
                <a:srgbClr val="006BAB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  <a:p>
            <a:pPr eaLnBrk="1" hangingPunct="1">
              <a:defRPr/>
            </a:pPr>
            <a:endParaRPr lang="cs-CZ" altLang="cs-CZ" sz="900" b="1" dirty="0">
              <a:solidFill>
                <a:srgbClr val="006BAB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  <a:p>
            <a:pPr marL="571500" indent="-571500"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rgbClr val="006BA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samostatný obor 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rgbClr val="006BA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maior 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rgbClr val="006BA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minor</a:t>
            </a:r>
            <a:endParaRPr lang="en-US" altLang="cs-CZ" sz="2800" b="1" dirty="0">
              <a:solidFill>
                <a:srgbClr val="006BAB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365"/>
    </mc:Choice>
    <mc:Fallback>
      <p:transition spd="slow" advTm="167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2007_ujezd_044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50160"/>
            <a:ext cx="5396558" cy="3613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knihovna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95" y="1602717"/>
            <a:ext cx="2153244" cy="2261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1451000" y="1078041"/>
            <a:ext cx="7437438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r" eaLnBrk="1" hangingPunct="1">
              <a:defRPr/>
            </a:pPr>
            <a:r>
              <a:rPr lang="cs-CZ" alt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Příjímací zkoušky budou v tomto roce písemné:</a:t>
            </a:r>
          </a:p>
          <a:p>
            <a:pPr algn="r" eaLnBrk="1" hangingPunct="1">
              <a:buFontTx/>
              <a:buChar char="•"/>
              <a:defRPr/>
            </a:pPr>
            <a:r>
              <a:rPr lang="cs-CZ" altLang="cs-CZ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test všeobecných studijních předpokladů</a:t>
            </a:r>
          </a:p>
          <a:p>
            <a:pPr algn="r" eaLnBrk="1" hangingPunct="1">
              <a:buFontTx/>
              <a:buChar char="•"/>
              <a:defRPr/>
            </a:pPr>
            <a:r>
              <a:rPr lang="cs-CZ" altLang="cs-CZ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test z historie</a:t>
            </a:r>
            <a:endParaRPr lang="en-US" altLang="cs-CZ" b="1" dirty="0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017073"/>
              </p:ext>
            </p:extLst>
          </p:nvPr>
        </p:nvGraphicFramePr>
        <p:xfrm>
          <a:off x="349495" y="4129320"/>
          <a:ext cx="8564904" cy="25267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1656">
                  <a:extLst>
                    <a:ext uri="{9D8B030D-6E8A-4147-A177-3AD203B41FA5}">
                      <a16:colId xmlns="" xmlns:a16="http://schemas.microsoft.com/office/drawing/2014/main" val="2253128432"/>
                    </a:ext>
                  </a:extLst>
                </a:gridCol>
                <a:gridCol w="951656">
                  <a:extLst>
                    <a:ext uri="{9D8B030D-6E8A-4147-A177-3AD203B41FA5}">
                      <a16:colId xmlns="" xmlns:a16="http://schemas.microsoft.com/office/drawing/2014/main" val="1679009260"/>
                    </a:ext>
                  </a:extLst>
                </a:gridCol>
                <a:gridCol w="951656">
                  <a:extLst>
                    <a:ext uri="{9D8B030D-6E8A-4147-A177-3AD203B41FA5}">
                      <a16:colId xmlns="" xmlns:a16="http://schemas.microsoft.com/office/drawing/2014/main" val="1833108709"/>
                    </a:ext>
                  </a:extLst>
                </a:gridCol>
                <a:gridCol w="951656">
                  <a:extLst>
                    <a:ext uri="{9D8B030D-6E8A-4147-A177-3AD203B41FA5}">
                      <a16:colId xmlns="" xmlns:a16="http://schemas.microsoft.com/office/drawing/2014/main" val="1450516701"/>
                    </a:ext>
                  </a:extLst>
                </a:gridCol>
                <a:gridCol w="951656">
                  <a:extLst>
                    <a:ext uri="{9D8B030D-6E8A-4147-A177-3AD203B41FA5}">
                      <a16:colId xmlns="" xmlns:a16="http://schemas.microsoft.com/office/drawing/2014/main" val="262532145"/>
                    </a:ext>
                  </a:extLst>
                </a:gridCol>
                <a:gridCol w="951656">
                  <a:extLst>
                    <a:ext uri="{9D8B030D-6E8A-4147-A177-3AD203B41FA5}">
                      <a16:colId xmlns="" xmlns:a16="http://schemas.microsoft.com/office/drawing/2014/main" val="3897516416"/>
                    </a:ext>
                  </a:extLst>
                </a:gridCol>
                <a:gridCol w="951656">
                  <a:extLst>
                    <a:ext uri="{9D8B030D-6E8A-4147-A177-3AD203B41FA5}">
                      <a16:colId xmlns="" xmlns:a16="http://schemas.microsoft.com/office/drawing/2014/main" val="2359750659"/>
                    </a:ext>
                  </a:extLst>
                </a:gridCol>
                <a:gridCol w="951656"/>
                <a:gridCol w="951656"/>
              </a:tblGrid>
              <a:tr h="399983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Přijímací řízení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 červnu roku</a:t>
                      </a:r>
                      <a:endParaRPr lang="cs-CZ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cs-CZ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cs-CZ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cs-CZ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36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cs-CZ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606663161"/>
                  </a:ext>
                </a:extLst>
              </a:tr>
              <a:tr h="26677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přihlášek</a:t>
                      </a:r>
                      <a:endParaRPr lang="cs-CZ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přijatých</a:t>
                      </a:r>
                      <a:endParaRPr lang="cs-CZ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přihlášek</a:t>
                      </a:r>
                      <a:endParaRPr lang="cs-CZ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přijatých</a:t>
                      </a:r>
                      <a:endParaRPr lang="cs-CZ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přihlášek</a:t>
                      </a:r>
                      <a:endParaRPr lang="cs-CZ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přijatých</a:t>
                      </a:r>
                      <a:endParaRPr lang="cs-CZ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přihlášek</a:t>
                      </a:r>
                      <a:endParaRPr lang="cs-CZ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přijatých</a:t>
                      </a:r>
                      <a:endParaRPr lang="cs-CZ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863440293"/>
                  </a:ext>
                </a:extLst>
              </a:tr>
              <a:tr h="355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Jedno-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obor</a:t>
                      </a:r>
                      <a:endParaRPr lang="cs-CZ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cs-CZ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cs-CZ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cs-CZ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cs-CZ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cs-CZ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cs-CZ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cs-CZ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cs-CZ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702719788"/>
                  </a:ext>
                </a:extLst>
              </a:tr>
              <a:tr h="5458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Maior</a:t>
                      </a:r>
                      <a:endParaRPr lang="cs-CZ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cs-CZ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cs-CZ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cs-CZ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cs-CZ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cs-CZ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cs-CZ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cs-CZ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cs-CZ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269518938"/>
                  </a:ext>
                </a:extLst>
              </a:tr>
              <a:tr h="5458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Minor</a:t>
                      </a:r>
                      <a:endParaRPr lang="cs-CZ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cs-CZ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cs-CZ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cs-CZ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cs-CZ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104230531"/>
                  </a:ext>
                </a:extLst>
              </a:tr>
            </a:tbl>
          </a:graphicData>
        </a:graphic>
      </p:graphicFrame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126"/>
    </mc:Choice>
    <mc:Fallback>
      <p:transition spd="slow" advTm="254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3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14"/>
          <p:cNvPicPr>
            <a:picLocks noGrp="1" noChangeAspect="1" noChangeArrowheads="1"/>
          </p:cNvPicPr>
          <p:nvPr>
            <p:ph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8038" y="1392238"/>
            <a:ext cx="3003550" cy="5184775"/>
          </a:xfrm>
        </p:spPr>
      </p:pic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107950" y="1392238"/>
            <a:ext cx="45720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cs-CZ" altLang="cs-CZ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Pilíře oboru </a:t>
            </a:r>
          </a:p>
          <a:p>
            <a:pPr eaLnBrk="1" hangingPunct="1">
              <a:buFontTx/>
              <a:buChar char="•"/>
              <a:defRPr/>
            </a:pPr>
            <a:r>
              <a:rPr lang="cs-CZ" altLang="cs-CZ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Archivnictví</a:t>
            </a:r>
          </a:p>
          <a:p>
            <a:pPr eaLnBrk="1" hangingPunct="1">
              <a:buFontTx/>
              <a:buChar char="•"/>
              <a:defRPr/>
            </a:pPr>
            <a:r>
              <a:rPr lang="cs-CZ" altLang="cs-CZ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Dějiny správy</a:t>
            </a:r>
          </a:p>
          <a:p>
            <a:pPr eaLnBrk="1" hangingPunct="1">
              <a:defRPr/>
            </a:pPr>
            <a:r>
              <a:rPr lang="cs-CZ" altLang="cs-CZ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	</a:t>
            </a: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6443663" y="1412875"/>
            <a:ext cx="4716462" cy="378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cs-CZ" altLang="cs-CZ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Pomocné vědy </a:t>
            </a:r>
          </a:p>
          <a:p>
            <a:pPr eaLnBrk="1" hangingPunct="1">
              <a:defRPr/>
            </a:pPr>
            <a:r>
              <a:rPr lang="cs-CZ" altLang="cs-CZ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historické</a:t>
            </a:r>
          </a:p>
          <a:p>
            <a:pPr eaLnBrk="1" hangingPunct="1">
              <a:buFontTx/>
              <a:buChar char="•"/>
              <a:defRPr/>
            </a:pPr>
            <a:r>
              <a:rPr lang="cs-CZ" altLang="cs-CZ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Paleografie</a:t>
            </a:r>
          </a:p>
          <a:p>
            <a:pPr eaLnBrk="1" hangingPunct="1">
              <a:buFontTx/>
              <a:buChar char="•"/>
              <a:defRPr/>
            </a:pPr>
            <a:r>
              <a:rPr lang="cs-CZ" altLang="cs-CZ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Diplomatika</a:t>
            </a:r>
          </a:p>
          <a:p>
            <a:pPr eaLnBrk="1" hangingPunct="1">
              <a:buFontTx/>
              <a:buChar char="•"/>
              <a:defRPr/>
            </a:pPr>
            <a:r>
              <a:rPr lang="cs-CZ" altLang="cs-CZ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Kodikologie</a:t>
            </a:r>
          </a:p>
          <a:p>
            <a:pPr eaLnBrk="1" hangingPunct="1">
              <a:buFontTx/>
              <a:buChar char="•"/>
              <a:defRPr/>
            </a:pPr>
            <a:r>
              <a:rPr lang="cs-CZ" altLang="cs-CZ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Epigrafika</a:t>
            </a:r>
          </a:p>
          <a:p>
            <a:pPr eaLnBrk="1" hangingPunct="1">
              <a:buFontTx/>
              <a:buChar char="•"/>
              <a:defRPr/>
            </a:pPr>
            <a:r>
              <a:rPr lang="cs-CZ" altLang="cs-CZ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Sfragistika</a:t>
            </a:r>
          </a:p>
          <a:p>
            <a:pPr eaLnBrk="1" hangingPunct="1">
              <a:buFontTx/>
              <a:buChar char="•"/>
              <a:defRPr/>
            </a:pPr>
            <a:r>
              <a:rPr lang="cs-CZ" altLang="cs-CZ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Heraldika</a:t>
            </a:r>
          </a:p>
          <a:p>
            <a:pPr eaLnBrk="1" hangingPunct="1">
              <a:buFontTx/>
              <a:buChar char="•"/>
              <a:defRPr/>
            </a:pPr>
            <a:r>
              <a:rPr lang="cs-CZ" altLang="cs-CZ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Numismatika</a:t>
            </a:r>
          </a:p>
          <a:p>
            <a:pPr eaLnBrk="1" hangingPunct="1">
              <a:buFontTx/>
              <a:buChar char="•"/>
              <a:defRPr/>
            </a:pPr>
            <a:r>
              <a:rPr lang="cs-CZ" altLang="cs-CZ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Genealogie</a:t>
            </a:r>
          </a:p>
          <a:p>
            <a:pPr eaLnBrk="1" hangingPunct="1">
              <a:buFontTx/>
              <a:buChar char="•"/>
              <a:defRPr/>
            </a:pPr>
            <a:r>
              <a:rPr lang="cs-CZ" altLang="cs-CZ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</a:t>
            </a:r>
            <a:r>
              <a:rPr lang="cs-CZ" altLang="cs-CZ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Hist</a:t>
            </a:r>
            <a:r>
              <a:rPr lang="cs-CZ" altLang="cs-CZ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. chronologie</a:t>
            </a:r>
          </a:p>
          <a:p>
            <a:pPr eaLnBrk="1" hangingPunct="1">
              <a:buFontTx/>
              <a:buChar char="•"/>
              <a:defRPr/>
            </a:pPr>
            <a:r>
              <a:rPr lang="cs-CZ" altLang="cs-CZ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</a:t>
            </a:r>
            <a:r>
              <a:rPr lang="cs-CZ" altLang="cs-CZ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Hist</a:t>
            </a:r>
            <a:r>
              <a:rPr lang="cs-CZ" altLang="cs-CZ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. metrologie</a:t>
            </a:r>
            <a:endParaRPr lang="en-US" altLang="cs-CZ" sz="2000" b="1" dirty="0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107950" y="3925888"/>
            <a:ext cx="4572000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cs-CZ" altLang="cs-CZ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Základy historických </a:t>
            </a:r>
          </a:p>
          <a:p>
            <a:pPr eaLnBrk="1" hangingPunct="1">
              <a:defRPr/>
            </a:pPr>
            <a:r>
              <a:rPr lang="cs-CZ" altLang="cs-CZ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vědomostí</a:t>
            </a:r>
          </a:p>
          <a:p>
            <a:pPr eaLnBrk="1" hangingPunct="1">
              <a:buFontTx/>
              <a:buChar char="•"/>
              <a:defRPr/>
            </a:pPr>
            <a:r>
              <a:rPr lang="cs-CZ" altLang="cs-CZ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cs-CZ" altLang="cs-CZ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Dějiny středověku</a:t>
            </a:r>
          </a:p>
          <a:p>
            <a:pPr eaLnBrk="1" hangingPunct="1">
              <a:buFontTx/>
              <a:buChar char="•"/>
              <a:defRPr/>
            </a:pPr>
            <a:r>
              <a:rPr lang="cs-CZ" altLang="cs-CZ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Dějiny raného novověku </a:t>
            </a:r>
          </a:p>
          <a:p>
            <a:pPr eaLnBrk="1" hangingPunct="1">
              <a:buFontTx/>
              <a:buChar char="•"/>
              <a:defRPr/>
            </a:pPr>
            <a:r>
              <a:rPr lang="cs-CZ" altLang="cs-CZ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Dějiny 19. století</a:t>
            </a:r>
          </a:p>
          <a:p>
            <a:pPr eaLnBrk="1" hangingPunct="1">
              <a:buFontTx/>
              <a:buChar char="•"/>
              <a:defRPr/>
            </a:pPr>
            <a:r>
              <a:rPr lang="cs-CZ" altLang="cs-CZ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Dějiny 20. století</a:t>
            </a:r>
          </a:p>
          <a:p>
            <a:pPr eaLnBrk="1" hangingPunct="1">
              <a:buFontTx/>
              <a:buChar char="•"/>
              <a:defRPr/>
            </a:pPr>
            <a:r>
              <a:rPr lang="cs-CZ" altLang="cs-CZ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Regionální dějiny</a:t>
            </a:r>
            <a:endParaRPr lang="en-US" altLang="cs-CZ" sz="2000" b="1" dirty="0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6443663" y="5591175"/>
            <a:ext cx="471646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Jazyková příprava</a:t>
            </a:r>
          </a:p>
          <a:p>
            <a:pPr eaLnBrk="1" hangingPunct="1">
              <a:spcBef>
                <a:spcPct val="0"/>
              </a:spcBef>
              <a:buFontTx/>
              <a:buChar char="•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Němčina</a:t>
            </a:r>
          </a:p>
          <a:p>
            <a:pPr eaLnBrk="1" hangingPunct="1">
              <a:spcBef>
                <a:spcPct val="0"/>
              </a:spcBef>
              <a:buFontTx/>
              <a:buChar char="•"/>
              <a:defRPr/>
            </a:pPr>
            <a:r>
              <a:rPr lang="cs-CZ" altLang="cs-CZ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Latina 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07950" y="2492375"/>
            <a:ext cx="3743325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cs-CZ" altLang="cs-CZ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Výuka katalogizace</a:t>
            </a:r>
          </a:p>
          <a:p>
            <a:pPr eaLnBrk="1" hangingPunct="1">
              <a:buFontTx/>
              <a:buChar char="•"/>
              <a:defRPr/>
            </a:pPr>
            <a:r>
              <a:rPr lang="cs-CZ" altLang="cs-CZ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Knih</a:t>
            </a:r>
          </a:p>
          <a:p>
            <a:pPr eaLnBrk="1" hangingPunct="1">
              <a:buFontTx/>
              <a:buChar char="•"/>
              <a:defRPr/>
            </a:pPr>
            <a:r>
              <a:rPr lang="cs-CZ" altLang="cs-CZ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Notového materiálu </a:t>
            </a:r>
          </a:p>
          <a:p>
            <a:pPr eaLnBrk="1" hangingPunct="1">
              <a:buFontTx/>
              <a:buChar char="•"/>
              <a:defRPr/>
            </a:pPr>
            <a:r>
              <a:rPr lang="cs-CZ" altLang="cs-CZ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Grafik	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130"/>
    </mc:Choice>
    <mc:Fallback>
      <p:transition spd="slow" advTm="268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63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63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3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63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6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6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391" grpId="0"/>
      <p:bldP spid="16392" grpId="0"/>
      <p:bldP spid="1639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P100005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404813"/>
            <a:ext cx="4824413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5" descr="večeř 0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498725"/>
            <a:ext cx="3149600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441325" y="1209675"/>
            <a:ext cx="40465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cs-CZ" altLang="cs-CZ" b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Tradiční formy výuky</a:t>
            </a:r>
            <a:endParaRPr lang="en-US" altLang="cs-CZ" b="1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447675" y="1631950"/>
            <a:ext cx="45720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lang="cs-CZ" altLang="cs-CZ"/>
              <a:t> </a:t>
            </a:r>
            <a:r>
              <a:rPr lang="cs-CZ" altLang="cs-CZ" sz="2200" b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přednášky</a:t>
            </a:r>
          </a:p>
          <a:p>
            <a:pPr eaLnBrk="1" hangingPunct="1">
              <a:buFontTx/>
              <a:buChar char="•"/>
              <a:defRPr/>
            </a:pPr>
            <a:r>
              <a:rPr lang="cs-CZ" altLang="cs-CZ" sz="2200" b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semináře</a:t>
            </a:r>
            <a:endParaRPr lang="en-US" altLang="cs-CZ" sz="2200" b="1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3851275" y="3616325"/>
            <a:ext cx="5743575" cy="215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lang="cs-CZ" altLang="cs-CZ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cs-CZ" altLang="cs-CZ" sz="2200" b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výuka nad konkrétními typy pramenů</a:t>
            </a:r>
          </a:p>
          <a:p>
            <a:pPr eaLnBrk="1" hangingPunct="1">
              <a:buFontTx/>
              <a:buChar char="•"/>
              <a:defRPr/>
            </a:pPr>
            <a:r>
              <a:rPr lang="cs-CZ" altLang="cs-CZ" sz="2200" b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praktické semináře katalogizace </a:t>
            </a:r>
          </a:p>
          <a:p>
            <a:pPr eaLnBrk="1" hangingPunct="1">
              <a:buFontTx/>
              <a:buChar char="•"/>
              <a:defRPr/>
            </a:pPr>
            <a:r>
              <a:rPr lang="cs-CZ" altLang="cs-CZ" sz="2200" b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archivní praxe o prázdninách</a:t>
            </a:r>
          </a:p>
          <a:p>
            <a:pPr eaLnBrk="1" hangingPunct="1">
              <a:buFontTx/>
              <a:buChar char="•"/>
              <a:defRPr/>
            </a:pPr>
            <a:r>
              <a:rPr lang="cs-CZ" altLang="cs-CZ" sz="2200" b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výlety se studenty </a:t>
            </a:r>
          </a:p>
          <a:p>
            <a:pPr eaLnBrk="1" hangingPunct="1">
              <a:buFontTx/>
              <a:buChar char="•"/>
              <a:defRPr/>
            </a:pPr>
            <a:r>
              <a:rPr lang="cs-CZ" altLang="cs-CZ" sz="2200">
                <a:cs typeface="Arial" charset="0"/>
              </a:rPr>
              <a:t> </a:t>
            </a:r>
            <a:r>
              <a:rPr lang="cs-CZ" altLang="cs-CZ" sz="2200" b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exkurse do archivů různých typů</a:t>
            </a:r>
          </a:p>
          <a:p>
            <a:pPr eaLnBrk="1" hangingPunct="1">
              <a:buFontTx/>
              <a:buChar char="•"/>
              <a:defRPr/>
            </a:pPr>
            <a:r>
              <a:rPr lang="cs-CZ" altLang="cs-CZ" sz="2200" b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obřad pasování nových studentů</a:t>
            </a:r>
            <a:endParaRPr lang="en-US" altLang="cs-CZ" sz="2200" b="1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3851275" y="5761038"/>
            <a:ext cx="5292725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cs-CZ" altLang="cs-CZ" b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Získávání praktických zkušeností </a:t>
            </a:r>
          </a:p>
          <a:p>
            <a:pPr eaLnBrk="1" hangingPunct="1">
              <a:defRPr/>
            </a:pPr>
            <a:r>
              <a:rPr lang="cs-CZ" altLang="cs-CZ" b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a dovedností</a:t>
            </a:r>
            <a:endParaRPr lang="en-US" altLang="cs-CZ" b="1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608"/>
    </mc:Choice>
    <mc:Fallback>
      <p:transition spd="slow" advTm="137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38" y="2266950"/>
            <a:ext cx="2259012" cy="440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250825" y="1368425"/>
            <a:ext cx="566896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cs-CZ" altLang="cs-CZ" b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Další možnosti po absolvování studia</a:t>
            </a:r>
            <a:endParaRPr lang="en-US" altLang="cs-CZ" b="1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282575" y="2390775"/>
            <a:ext cx="4751388" cy="144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cs-CZ" altLang="cs-CZ" sz="2200" b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Navazující magisterské </a:t>
            </a:r>
          </a:p>
          <a:p>
            <a:pPr eaLnBrk="1" hangingPunct="1">
              <a:defRPr/>
            </a:pPr>
            <a:r>
              <a:rPr lang="cs-CZ" altLang="cs-CZ" sz="2200" b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studium archivnictví</a:t>
            </a:r>
          </a:p>
          <a:p>
            <a:pPr eaLnBrk="1" hangingPunct="1">
              <a:defRPr/>
            </a:pPr>
            <a:r>
              <a:rPr lang="cs-CZ" altLang="cs-CZ" sz="2200" b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na FF UK Praha či </a:t>
            </a:r>
          </a:p>
          <a:p>
            <a:pPr eaLnBrk="1" hangingPunct="1">
              <a:defRPr/>
            </a:pPr>
            <a:r>
              <a:rPr lang="cs-CZ" altLang="cs-CZ" sz="2200" b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FF MU Brno </a:t>
            </a:r>
            <a:endParaRPr lang="en-US" altLang="cs-CZ" sz="2200" b="1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250825" y="3997325"/>
            <a:ext cx="4751388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cs-CZ" altLang="cs-CZ" sz="2200" b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Navazující magisterské </a:t>
            </a:r>
          </a:p>
          <a:p>
            <a:pPr eaLnBrk="1" hangingPunct="1">
              <a:defRPr/>
            </a:pPr>
            <a:r>
              <a:rPr lang="cs-CZ" altLang="cs-CZ" sz="2200" b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studium </a:t>
            </a:r>
          </a:p>
          <a:p>
            <a:pPr eaLnBrk="1" hangingPunct="1">
              <a:defRPr/>
            </a:pPr>
            <a:r>
              <a:rPr lang="cs-CZ" altLang="cs-CZ" sz="2200" b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na FF UP Olomouc</a:t>
            </a:r>
          </a:p>
          <a:p>
            <a:pPr eaLnBrk="1" hangingPunct="1">
              <a:defRPr/>
            </a:pPr>
            <a:r>
              <a:rPr lang="cs-CZ" altLang="cs-CZ" sz="2200" b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jednooborů</a:t>
            </a:r>
          </a:p>
          <a:p>
            <a:pPr eaLnBrk="1" hangingPunct="1">
              <a:buFontTx/>
              <a:buChar char="•"/>
              <a:defRPr/>
            </a:pPr>
            <a:r>
              <a:rPr lang="cs-CZ" altLang="cs-CZ" sz="2200" b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historie</a:t>
            </a:r>
          </a:p>
          <a:p>
            <a:pPr eaLnBrk="1" hangingPunct="1">
              <a:buFontTx/>
              <a:buChar char="•"/>
              <a:defRPr/>
            </a:pPr>
            <a:r>
              <a:rPr lang="cs-CZ" altLang="cs-CZ" sz="2200" b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euroculture</a:t>
            </a:r>
          </a:p>
          <a:p>
            <a:pPr eaLnBrk="1" hangingPunct="1">
              <a:buFontTx/>
              <a:buChar char="•"/>
              <a:defRPr/>
            </a:pPr>
            <a:r>
              <a:rPr lang="cs-CZ" altLang="cs-CZ" sz="2200" b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judaistika atd.</a:t>
            </a:r>
            <a:endParaRPr lang="en-US" altLang="cs-CZ" sz="2200" b="1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6300788" y="1412875"/>
            <a:ext cx="2843212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r" eaLnBrk="1" hangingPunct="1">
              <a:defRPr/>
            </a:pPr>
            <a:r>
              <a:rPr lang="cs-CZ" altLang="cs-CZ" sz="2200" b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Práce v archivech </a:t>
            </a:r>
          </a:p>
          <a:p>
            <a:pPr algn="r" eaLnBrk="1" hangingPunct="1">
              <a:defRPr/>
            </a:pPr>
            <a:r>
              <a:rPr lang="cs-CZ" altLang="cs-CZ" sz="2200" b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různých typů</a:t>
            </a:r>
            <a:endParaRPr lang="en-US" altLang="cs-CZ" sz="2200" b="1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2286000" y="2501900"/>
            <a:ext cx="6858000" cy="253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r" eaLnBrk="1" hangingPunct="1">
              <a:defRPr/>
            </a:pPr>
            <a:r>
              <a:rPr lang="cs-CZ" altLang="cs-CZ" sz="22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Práce se staršími </a:t>
            </a:r>
          </a:p>
          <a:p>
            <a:pPr algn="r" eaLnBrk="1" hangingPunct="1">
              <a:defRPr/>
            </a:pPr>
            <a:r>
              <a:rPr lang="cs-CZ" altLang="cs-CZ" sz="22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písemnostmi v různých </a:t>
            </a:r>
          </a:p>
          <a:p>
            <a:pPr algn="r" eaLnBrk="1" hangingPunct="1">
              <a:defRPr/>
            </a:pPr>
            <a:r>
              <a:rPr lang="cs-CZ" altLang="cs-CZ" sz="22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typech institucí</a:t>
            </a:r>
          </a:p>
          <a:p>
            <a:pPr algn="r" eaLnBrk="1" hangingPunct="1">
              <a:buFontTx/>
              <a:buChar char="•"/>
              <a:defRPr/>
            </a:pPr>
            <a:r>
              <a:rPr lang="cs-CZ" altLang="cs-CZ" sz="22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muzea a galerie</a:t>
            </a:r>
          </a:p>
          <a:p>
            <a:pPr algn="r" eaLnBrk="1" hangingPunct="1">
              <a:buFontTx/>
              <a:buChar char="•"/>
              <a:defRPr/>
            </a:pPr>
            <a:r>
              <a:rPr lang="cs-CZ" altLang="cs-CZ" sz="22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památkový ústav</a:t>
            </a:r>
          </a:p>
          <a:p>
            <a:pPr algn="r" eaLnBrk="1" hangingPunct="1">
              <a:buFontTx/>
              <a:buChar char="•"/>
              <a:defRPr/>
            </a:pPr>
            <a:r>
              <a:rPr lang="cs-CZ" altLang="cs-CZ" sz="22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pozemkové úřady</a:t>
            </a:r>
          </a:p>
          <a:p>
            <a:pPr algn="r" eaLnBrk="1" hangingPunct="1">
              <a:spcBef>
                <a:spcPct val="50000"/>
              </a:spcBef>
              <a:defRPr/>
            </a:pPr>
            <a:endParaRPr lang="en-US" altLang="cs-CZ" sz="18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4572000" y="5013325"/>
            <a:ext cx="4572000" cy="144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r" eaLnBrk="1" hangingPunct="1">
              <a:defRPr/>
            </a:pPr>
            <a:r>
              <a:rPr lang="cs-CZ" altLang="cs-CZ" sz="2200" b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Soukromé podnikání</a:t>
            </a:r>
          </a:p>
          <a:p>
            <a:pPr algn="r" eaLnBrk="1" hangingPunct="1">
              <a:buFontTx/>
              <a:buChar char="•"/>
              <a:defRPr/>
            </a:pPr>
            <a:r>
              <a:rPr lang="cs-CZ" altLang="cs-CZ" sz="2200" b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genealogické rešerše</a:t>
            </a:r>
          </a:p>
          <a:p>
            <a:pPr algn="r" eaLnBrk="1" hangingPunct="1">
              <a:buFontTx/>
              <a:buChar char="•"/>
              <a:defRPr/>
            </a:pPr>
            <a:r>
              <a:rPr lang="cs-CZ" altLang="cs-CZ" sz="2200" b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stavebněhistorické</a:t>
            </a:r>
          </a:p>
          <a:p>
            <a:pPr algn="r" eaLnBrk="1" hangingPunct="1">
              <a:defRPr/>
            </a:pPr>
            <a:r>
              <a:rPr lang="cs-CZ" altLang="cs-CZ" sz="2200" b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                  průzkumy</a:t>
            </a:r>
            <a:endParaRPr lang="en-US" altLang="cs-CZ" sz="2200" b="1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075"/>
    </mc:Choice>
    <mc:Fallback>
      <p:transition spd="slow" advTm="119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486" grpId="0"/>
      <p:bldP spid="20487" grpId="0"/>
      <p:bldP spid="20488" grpId="0"/>
      <p:bldP spid="20489" grpId="0"/>
      <p:bldP spid="2049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cs-CZ"/>
          </a:p>
        </p:txBody>
      </p:sp>
      <p:pic>
        <p:nvPicPr>
          <p:cNvPr id="10243" name="Picture 4" descr="2007_bystre_0829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3938" y="590550"/>
            <a:ext cx="5580062" cy="5573713"/>
          </a:xfrm>
        </p:spPr>
      </p:pic>
      <p:pic>
        <p:nvPicPr>
          <p:cNvPr id="10244" name="Picture 7" descr="PIC00028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412875"/>
            <a:ext cx="3290887" cy="3455988"/>
          </a:xfrm>
        </p:spPr>
      </p:pic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2763838" y="2276475"/>
            <a:ext cx="4040187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cs-CZ" altLang="cs-CZ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ěkuji Vám za pozornost</a:t>
            </a:r>
            <a:r>
              <a:rPr lang="cs-CZ" altLang="cs-CZ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</a:t>
            </a:r>
            <a:endParaRPr lang="en-US" altLang="cs-CZ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1515" name="Rectangle 11"/>
          <p:cNvSpPr>
            <a:spLocks noChangeArrowheads="1"/>
          </p:cNvSpPr>
          <p:nvPr/>
        </p:nvSpPr>
        <p:spPr bwMode="auto">
          <a:xfrm>
            <a:off x="2627313" y="3284538"/>
            <a:ext cx="3457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cs-CZ" altLang="cs-CZ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otazy a připomínky</a:t>
            </a:r>
            <a:endParaRPr lang="en-US" altLang="cs-CZ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21516" name="Rectangle 12"/>
          <p:cNvSpPr>
            <a:spLocks noChangeArrowheads="1"/>
          </p:cNvSpPr>
          <p:nvPr/>
        </p:nvSpPr>
        <p:spPr bwMode="auto">
          <a:xfrm>
            <a:off x="3924300" y="3933825"/>
            <a:ext cx="42894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cs-CZ" altLang="cs-CZ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jana.oppeltova@upol.cz</a:t>
            </a:r>
            <a:endParaRPr lang="en-US" altLang="cs-CZ" sz="2800" b="1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262"/>
    </mc:Choice>
    <mc:Fallback>
      <p:transition spd="slow" advTm="52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65.1|85.9|32.1|27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29.3|21.7|6|28.6"/>
</p:tagLst>
</file>

<file path=ppt/theme/theme1.xml><?xml version="1.0" encoding="utf-8"?>
<a:theme xmlns:a="http://schemas.openxmlformats.org/drawingml/2006/main" name="UPOl_vizual_CZ43">
  <a:themeElements>
    <a:clrScheme name="UP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6BAB"/>
      </a:accent1>
      <a:accent2>
        <a:srgbClr val="6C6D70"/>
      </a:accent2>
      <a:accent3>
        <a:srgbClr val="A5A5A5"/>
      </a:accent3>
      <a:accent4>
        <a:srgbClr val="ED7D31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zentace2" id="{86C04B23-4765-4966-B2B2-45E7474C999A}" vid="{A736AA54-974D-43CD-BCD9-3C3CF76A07B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UPOl_vizual_CZ43</Template>
  <TotalTime>872</TotalTime>
  <Words>247</Words>
  <Application>Microsoft Office PowerPoint</Application>
  <PresentationFormat>Předvádění na obrazovce (4:3)</PresentationFormat>
  <Paragraphs>116</Paragraphs>
  <Slides>6</Slides>
  <Notes>0</Notes>
  <HiddenSlides>0</HiddenSlides>
  <MMClips>6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7" baseType="lpstr">
      <vt:lpstr>UPOl_vizual_CZ43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Matěj Dostálek</dc:creator>
  <cp:lastModifiedBy>KHI_HP02</cp:lastModifiedBy>
  <cp:revision>35</cp:revision>
  <dcterms:created xsi:type="dcterms:W3CDTF">2010-10-27T15:03:25Z</dcterms:created>
  <dcterms:modified xsi:type="dcterms:W3CDTF">2021-12-02T08:07:39Z</dcterms:modified>
</cp:coreProperties>
</file>