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"/>
  </p:notesMasterIdLst>
  <p:sldIdLst>
    <p:sldId id="258" r:id="rId2"/>
    <p:sldId id="260" r:id="rId3"/>
    <p:sldId id="261" r:id="rId4"/>
    <p:sldId id="262" r:id="rId5"/>
    <p:sldId id="264" r:id="rId6"/>
    <p:sldId id="265" r:id="rId7"/>
    <p:sldId id="266" r:id="rId8"/>
    <p:sldId id="268" r:id="rId9"/>
    <p:sldId id="270" r:id="rId10"/>
  </p:sldIdLst>
  <p:sldSz cx="8999538" cy="6840538"/>
  <p:notesSz cx="6858000" cy="9144000"/>
  <p:defaultTextStyle>
    <a:defPPr>
      <a:defRPr lang="cs-CZ"/>
    </a:defPPr>
    <a:lvl1pPr marL="0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1pPr>
    <a:lvl2pPr marL="452537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2pPr>
    <a:lvl3pPr marL="905073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3pPr>
    <a:lvl4pPr marL="1357610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4pPr>
    <a:lvl5pPr marL="1810146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5pPr>
    <a:lvl6pPr marL="2262683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6pPr>
    <a:lvl7pPr marL="2715219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7pPr>
    <a:lvl8pPr marL="3167756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8pPr>
    <a:lvl9pPr marL="3620292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283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01" y="58"/>
      </p:cViewPr>
      <p:guideLst>
        <p:guide orient="horz" pos="2154"/>
        <p:guide pos="28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C1901-92BB-4FDD-BA03-8B5D36861ACA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98588" y="1143000"/>
            <a:ext cx="40608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EE4EC-FC1D-4A5C-A5BA-DA124659C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403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EE4EC-FC1D-4A5C-A5BA-DA124659C1D1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7231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47432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026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3761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80000" y="6450675"/>
            <a:ext cx="6840000" cy="216000"/>
          </a:xfrm>
        </p:spPr>
        <p:txBody>
          <a:bodyPr/>
          <a:lstStyle/>
          <a:p>
            <a:pPr algn="ctr"/>
            <a:r>
              <a:rPr lang="cs-CZ" dirty="0"/>
              <a:t>autor prezentace, datum prezentace, univerzitní oddělení, fakulta, adresa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699" y="2904775"/>
            <a:ext cx="3342139" cy="103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70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9977" y="273939"/>
            <a:ext cx="8099584" cy="114009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49977" y="1596126"/>
            <a:ext cx="3974796" cy="4514439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574765" y="1596126"/>
            <a:ext cx="3974796" cy="218042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4765" y="3928560"/>
            <a:ext cx="3974796" cy="218200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49977" y="6340166"/>
            <a:ext cx="2099892" cy="36419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69D39-0A64-4966-BCC5-5B03CB31B70E}" type="datetimeFigureOut">
              <a:rPr lang="cs-CZ"/>
              <a:pPr>
                <a:defRPr/>
              </a:pPr>
              <a:t>14.01.2021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6459C-E350-4223-B7D8-5AA707A7BCF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09842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9977" y="273939"/>
            <a:ext cx="8099584" cy="114009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49977" y="1596126"/>
            <a:ext cx="3974796" cy="4514439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574765" y="1596126"/>
            <a:ext cx="3974796" cy="218042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4765" y="3928560"/>
            <a:ext cx="3974796" cy="218200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49977" y="6340166"/>
            <a:ext cx="2099892" cy="36419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F2CAD-1338-4196-9388-1D8A25DEEE27}" type="datetimeFigureOut">
              <a:rPr lang="cs-CZ"/>
              <a:pPr>
                <a:defRPr/>
              </a:pPr>
              <a:t>14.01.2021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F346E-8BA7-49F0-979D-E6F7E6F82DB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37370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1980001"/>
            <a:ext cx="7560000" cy="1612866"/>
          </a:xfrm>
        </p:spPr>
        <p:txBody>
          <a:bodyPr anchor="t">
            <a:normAutofit/>
          </a:bodyPr>
          <a:lstStyle>
            <a:lvl1pPr algn="l">
              <a:defRPr sz="2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3592866"/>
            <a:ext cx="7560000" cy="1552712"/>
          </a:xfrm>
        </p:spPr>
        <p:txBody>
          <a:bodyPr/>
          <a:lstStyle>
            <a:lvl1pPr marL="0" indent="0" algn="l">
              <a:buNone/>
              <a:defRPr sz="2362">
                <a:solidFill>
                  <a:schemeClr val="accent2"/>
                </a:solidFill>
              </a:defRPr>
            </a:lvl1pPr>
            <a:lvl2pPr marL="449976" indent="0" algn="ctr">
              <a:buNone/>
              <a:defRPr sz="1968"/>
            </a:lvl2pPr>
            <a:lvl3pPr marL="899952" indent="0" algn="ctr">
              <a:buNone/>
              <a:defRPr sz="1772"/>
            </a:lvl3pPr>
            <a:lvl4pPr marL="1349929" indent="0" algn="ctr">
              <a:buNone/>
              <a:defRPr sz="1575"/>
            </a:lvl4pPr>
            <a:lvl5pPr marL="1799905" indent="0" algn="ctr">
              <a:buNone/>
              <a:defRPr sz="1575"/>
            </a:lvl5pPr>
            <a:lvl6pPr marL="2249881" indent="0" algn="ctr">
              <a:buNone/>
              <a:defRPr sz="1575"/>
            </a:lvl6pPr>
            <a:lvl7pPr marL="2699857" indent="0" algn="ctr">
              <a:buNone/>
              <a:defRPr sz="1575"/>
            </a:lvl7pPr>
            <a:lvl8pPr marL="3149834" indent="0" algn="ctr">
              <a:buNone/>
              <a:defRPr sz="1575"/>
            </a:lvl8pPr>
            <a:lvl9pPr marL="3599810" indent="0" algn="ctr">
              <a:buNone/>
              <a:defRPr sz="1575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autor prezentace, datum prezentace, univerzitní oddělení, fakulta, adresa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721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4380949"/>
            <a:ext cx="7560000" cy="982528"/>
          </a:xfrm>
        </p:spPr>
        <p:txBody>
          <a:bodyPr anchor="t">
            <a:normAutofit/>
          </a:bodyPr>
          <a:lstStyle>
            <a:lvl1pPr algn="ctr">
              <a:defRPr sz="2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5363477"/>
            <a:ext cx="7560000" cy="945883"/>
          </a:xfrm>
        </p:spPr>
        <p:txBody>
          <a:bodyPr/>
          <a:lstStyle>
            <a:lvl1pPr marL="0" indent="0" algn="ctr">
              <a:buNone/>
              <a:defRPr sz="2362">
                <a:solidFill>
                  <a:schemeClr val="accent2"/>
                </a:solidFill>
              </a:defRPr>
            </a:lvl1pPr>
            <a:lvl2pPr marL="449976" indent="0" algn="ctr">
              <a:buNone/>
              <a:defRPr sz="1968"/>
            </a:lvl2pPr>
            <a:lvl3pPr marL="899952" indent="0" algn="ctr">
              <a:buNone/>
              <a:defRPr sz="1772"/>
            </a:lvl3pPr>
            <a:lvl4pPr marL="1349929" indent="0" algn="ctr">
              <a:buNone/>
              <a:defRPr sz="1575"/>
            </a:lvl4pPr>
            <a:lvl5pPr marL="1799905" indent="0" algn="ctr">
              <a:buNone/>
              <a:defRPr sz="1575"/>
            </a:lvl5pPr>
            <a:lvl6pPr marL="2249881" indent="0" algn="ctr">
              <a:buNone/>
              <a:defRPr sz="1575"/>
            </a:lvl6pPr>
            <a:lvl7pPr marL="2699857" indent="0" algn="ctr">
              <a:buNone/>
              <a:defRPr sz="1575"/>
            </a:lvl7pPr>
            <a:lvl8pPr marL="3149834" indent="0" algn="ctr">
              <a:buNone/>
              <a:defRPr sz="1575"/>
            </a:lvl8pPr>
            <a:lvl9pPr marL="3599810" indent="0" algn="ctr">
              <a:buNone/>
              <a:defRPr sz="1575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80000" y="6450675"/>
            <a:ext cx="6840000" cy="216000"/>
          </a:xfrm>
        </p:spPr>
        <p:txBody>
          <a:bodyPr/>
          <a:lstStyle/>
          <a:p>
            <a:pPr algn="ctr"/>
            <a:r>
              <a:rPr lang="cs-CZ" dirty="0"/>
              <a:t>autor prezentace, datum prezentace, univerzitní oddělení, fakulta, adresa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15" y="1260000"/>
            <a:ext cx="2203708" cy="182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40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5349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462400"/>
            <a:ext cx="3622702" cy="3898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298" y="2462400"/>
            <a:ext cx="3622702" cy="3898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2382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1620000"/>
            <a:ext cx="7560000" cy="748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368800"/>
            <a:ext cx="3621600" cy="693376"/>
          </a:xfrm>
        </p:spPr>
        <p:txBody>
          <a:bodyPr anchor="b"/>
          <a:lstStyle>
            <a:lvl1pPr marL="0" indent="0">
              <a:buNone/>
              <a:defRPr sz="2362" b="1"/>
            </a:lvl1pPr>
            <a:lvl2pPr marL="449976" indent="0">
              <a:buNone/>
              <a:defRPr sz="1968" b="1"/>
            </a:lvl2pPr>
            <a:lvl3pPr marL="899952" indent="0">
              <a:buNone/>
              <a:defRPr sz="1772" b="1"/>
            </a:lvl3pPr>
            <a:lvl4pPr marL="1349929" indent="0">
              <a:buNone/>
              <a:defRPr sz="1575" b="1"/>
            </a:lvl4pPr>
            <a:lvl5pPr marL="1799905" indent="0">
              <a:buNone/>
              <a:defRPr sz="1575" b="1"/>
            </a:lvl5pPr>
            <a:lvl6pPr marL="2249881" indent="0">
              <a:buNone/>
              <a:defRPr sz="1575" b="1"/>
            </a:lvl6pPr>
            <a:lvl7pPr marL="2699857" indent="0">
              <a:buNone/>
              <a:defRPr sz="1575" b="1"/>
            </a:lvl7pPr>
            <a:lvl8pPr marL="3149834" indent="0">
              <a:buNone/>
              <a:defRPr sz="1575" b="1"/>
            </a:lvl8pPr>
            <a:lvl9pPr marL="3599810" indent="0">
              <a:buNone/>
              <a:defRPr sz="1575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3151650"/>
            <a:ext cx="3621600" cy="320955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8400" y="2368800"/>
            <a:ext cx="3621600" cy="693376"/>
          </a:xfrm>
        </p:spPr>
        <p:txBody>
          <a:bodyPr anchor="b"/>
          <a:lstStyle>
            <a:lvl1pPr marL="0" indent="0">
              <a:buNone/>
              <a:defRPr sz="2362" b="1"/>
            </a:lvl1pPr>
            <a:lvl2pPr marL="449976" indent="0">
              <a:buNone/>
              <a:defRPr sz="1968" b="1"/>
            </a:lvl2pPr>
            <a:lvl3pPr marL="899952" indent="0">
              <a:buNone/>
              <a:defRPr sz="1772" b="1"/>
            </a:lvl3pPr>
            <a:lvl4pPr marL="1349929" indent="0">
              <a:buNone/>
              <a:defRPr sz="1575" b="1"/>
            </a:lvl4pPr>
            <a:lvl5pPr marL="1799905" indent="0">
              <a:buNone/>
              <a:defRPr sz="1575" b="1"/>
            </a:lvl5pPr>
            <a:lvl6pPr marL="2249881" indent="0">
              <a:buNone/>
              <a:defRPr sz="1575" b="1"/>
            </a:lvl6pPr>
            <a:lvl7pPr marL="2699857" indent="0">
              <a:buNone/>
              <a:defRPr sz="1575" b="1"/>
            </a:lvl7pPr>
            <a:lvl8pPr marL="3149834" indent="0">
              <a:buNone/>
              <a:defRPr sz="1575" b="1"/>
            </a:lvl8pPr>
            <a:lvl9pPr marL="3599810" indent="0">
              <a:buNone/>
              <a:defRPr sz="1575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400" y="3151650"/>
            <a:ext cx="3621600" cy="320955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1271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2472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811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1620000"/>
            <a:ext cx="3004102" cy="748800"/>
          </a:xfrm>
        </p:spPr>
        <p:txBody>
          <a:bodyPr anchor="b">
            <a:normAutofit/>
          </a:bodyPr>
          <a:lstStyle>
            <a:lvl1pPr>
              <a:defRPr sz="2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5976" y="1620000"/>
            <a:ext cx="4454024" cy="473328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968"/>
            </a:lvl6pPr>
            <a:lvl7pPr>
              <a:defRPr sz="1968"/>
            </a:lvl7pPr>
            <a:lvl8pPr>
              <a:defRPr sz="1968"/>
            </a:lvl8pPr>
            <a:lvl9pPr>
              <a:defRPr sz="1968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458274"/>
            <a:ext cx="3004102" cy="3902926"/>
          </a:xfrm>
        </p:spPr>
        <p:txBody>
          <a:bodyPr/>
          <a:lstStyle>
            <a:lvl1pPr marL="0" indent="0">
              <a:buNone/>
              <a:defRPr sz="1575"/>
            </a:lvl1pPr>
            <a:lvl2pPr marL="449976" indent="0">
              <a:buNone/>
              <a:defRPr sz="1378"/>
            </a:lvl2pPr>
            <a:lvl3pPr marL="899952" indent="0">
              <a:buNone/>
              <a:defRPr sz="1181"/>
            </a:lvl3pPr>
            <a:lvl4pPr marL="1349929" indent="0">
              <a:buNone/>
              <a:defRPr sz="984"/>
            </a:lvl4pPr>
            <a:lvl5pPr marL="1799905" indent="0">
              <a:buNone/>
              <a:defRPr sz="984"/>
            </a:lvl5pPr>
            <a:lvl6pPr marL="2249881" indent="0">
              <a:buNone/>
              <a:defRPr sz="984"/>
            </a:lvl6pPr>
            <a:lvl7pPr marL="2699857" indent="0">
              <a:buNone/>
              <a:defRPr sz="984"/>
            </a:lvl7pPr>
            <a:lvl8pPr marL="3149834" indent="0">
              <a:buNone/>
              <a:defRPr sz="984"/>
            </a:lvl8pPr>
            <a:lvl9pPr marL="3599810" indent="0">
              <a:buNone/>
              <a:defRPr sz="984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8856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1620000"/>
            <a:ext cx="7560000" cy="74808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460567"/>
            <a:ext cx="7560000" cy="38986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0000" y="6450675"/>
            <a:ext cx="7118902" cy="216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3593" y="6450675"/>
            <a:ext cx="31640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3B6205-E093-439F-9685-8F7A4FC3F425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40000"/>
            <a:ext cx="2560325" cy="71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32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3" r:id="rId2"/>
    <p:sldLayoutId id="2147483685" r:id="rId3"/>
    <p:sldLayoutId id="2147483674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6" r:id="rId10"/>
    <p:sldLayoutId id="2147483688" r:id="rId11"/>
  </p:sldLayoutIdLst>
  <p:hf sldNum="0" hdr="0" dt="0"/>
  <p:txStyles>
    <p:titleStyle>
      <a:lvl1pPr algn="l" defTabSz="899952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899952" rtl="0" eaLnBrk="1" latinLnBrk="0" hangingPunct="1">
        <a:lnSpc>
          <a:spcPct val="90000"/>
        </a:lnSpc>
        <a:spcBef>
          <a:spcPts val="984"/>
        </a:spcBef>
        <a:buFont typeface="Arial" panose="020B0604020202020204" pitchFamily="34" charset="0"/>
        <a:buChar char="−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9750" indent="-273050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−"/>
        <a:defRPr sz="18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6450" indent="-266700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−"/>
        <a:defRPr sz="16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71563" indent="-265113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−"/>
        <a:defRPr sz="14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46200" indent="-27463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−"/>
        <a:defRPr sz="14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474869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6pPr>
      <a:lvl7pPr marL="2924846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7pPr>
      <a:lvl8pPr marL="3374822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8pPr>
      <a:lvl9pPr marL="3824798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1pPr>
      <a:lvl2pPr marL="449976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2pPr>
      <a:lvl3pPr marL="899952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349929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4pPr>
      <a:lvl5pPr marL="1799905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5pPr>
      <a:lvl6pPr marL="2249881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6pPr>
      <a:lvl7pPr marL="2699857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7pPr>
      <a:lvl8pPr marL="3149834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8pPr>
      <a:lvl9pPr marL="3599810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0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Obor Archeologie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cs-CZ" dirty="0"/>
              <a:t>Pavlína </a:t>
            </a:r>
            <a:r>
              <a:rPr lang="cs-CZ" dirty="0" err="1"/>
              <a:t>Kalábková</a:t>
            </a:r>
            <a:r>
              <a:rPr lang="cs-CZ" dirty="0"/>
              <a:t>, 16. ledna 2021, sekce archeologie katedry historie, Filozofická fakulta, Na Hradě 5, Olomouc</a:t>
            </a: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6275" y="613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1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7"/>
    </mc:Choice>
    <mc:Fallback xmlns="">
      <p:transition spd="slow" advTm="11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číslo snímku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149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1211" indent="-281235">
              <a:spcBef>
                <a:spcPct val="20000"/>
              </a:spcBef>
              <a:buFont typeface="Arial" panose="020B0604020202020204" pitchFamily="34" charset="0"/>
              <a:buChar char="–"/>
              <a:defRPr sz="2756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4941" indent="-224988">
              <a:spcBef>
                <a:spcPct val="20000"/>
              </a:spcBef>
              <a:buFont typeface="Arial" panose="020B0604020202020204" pitchFamily="34" charset="0"/>
              <a:buChar char="•"/>
              <a:defRPr sz="2362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4917" indent="-224988">
              <a:spcBef>
                <a:spcPct val="20000"/>
              </a:spcBef>
              <a:buFont typeface="Arial" panose="020B0604020202020204" pitchFamily="34" charset="0"/>
              <a:buChar char="–"/>
              <a:defRPr sz="1968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4893" indent="-224988">
              <a:spcBef>
                <a:spcPct val="20000"/>
              </a:spcBef>
              <a:buFont typeface="Arial" panose="020B0604020202020204" pitchFamily="34" charset="0"/>
              <a:buChar char="»"/>
              <a:defRPr sz="1968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4869" indent="-224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68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24846" indent="-224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68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74822" indent="-224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68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24798" indent="-224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68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90AEF8-ECEF-4BF6-B3CD-C61469884699}" type="slidenum">
              <a:rPr lang="cs-CZ" altLang="cs-CZ" sz="1181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cs-CZ" altLang="cs-CZ" sz="1181">
              <a:solidFill>
                <a:srgbClr val="898989"/>
              </a:solidFill>
            </a:endParaRPr>
          </a:p>
        </p:txBody>
      </p:sp>
      <p:sp>
        <p:nvSpPr>
          <p:cNvPr id="4099" name="Rectangle 2"/>
          <p:cNvSpPr>
            <a:spLocks noGrp="1"/>
          </p:cNvSpPr>
          <p:nvPr>
            <p:ph type="title"/>
          </p:nvPr>
        </p:nvSpPr>
        <p:spPr>
          <a:xfrm>
            <a:off x="431723" y="1624379"/>
            <a:ext cx="4874749" cy="1124942"/>
          </a:xfrm>
        </p:spPr>
        <p:txBody>
          <a:bodyPr/>
          <a:lstStyle/>
          <a:p>
            <a:pPr eaLnBrk="1" hangingPunct="1"/>
            <a:r>
              <a:rPr lang="cs-CZ" altLang="cs-CZ" sz="3543" dirty="0"/>
              <a:t>Studijní obory</a:t>
            </a:r>
          </a:p>
        </p:txBody>
      </p:sp>
      <p:sp>
        <p:nvSpPr>
          <p:cNvPr id="3076" name="Rectangle 3"/>
          <p:cNvSpPr>
            <a:spLocks noGrp="1"/>
          </p:cNvSpPr>
          <p:nvPr>
            <p:ph type="body" sz="half" idx="1"/>
          </p:nvPr>
        </p:nvSpPr>
        <p:spPr>
          <a:xfrm>
            <a:off x="431723" y="2373275"/>
            <a:ext cx="4360713" cy="3449823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cs-CZ" altLang="cs-CZ" sz="1772" b="1" dirty="0"/>
              <a:t>Bakalářské studium</a:t>
            </a:r>
          </a:p>
          <a:p>
            <a:pPr eaLnBrk="1" hangingPunct="1">
              <a:defRPr/>
            </a:pPr>
            <a:r>
              <a:rPr lang="cs-CZ" altLang="cs-CZ" sz="1772" dirty="0"/>
              <a:t>Archeologie – samostatný studijní program (prezenční a kombinovaná forma)</a:t>
            </a:r>
          </a:p>
          <a:p>
            <a:pPr eaLnBrk="1" hangingPunct="1">
              <a:defRPr/>
            </a:pPr>
            <a:r>
              <a:rPr lang="cs-CZ" altLang="cs-CZ" sz="1772" dirty="0"/>
              <a:t>Archeologie – MAIOR (prezenční forma)</a:t>
            </a:r>
          </a:p>
          <a:p>
            <a:pPr eaLnBrk="1" hangingPunct="1">
              <a:defRPr/>
            </a:pPr>
            <a:r>
              <a:rPr lang="cs-CZ" altLang="cs-CZ" sz="1772" dirty="0"/>
              <a:t>Archeologie – MINOR (prezenční forma) </a:t>
            </a:r>
          </a:p>
          <a:p>
            <a:pPr marL="0" indent="0">
              <a:buNone/>
              <a:defRPr/>
            </a:pPr>
            <a:r>
              <a:rPr lang="cs-CZ" altLang="cs-CZ" sz="1772" b="1" dirty="0"/>
              <a:t>Magisterské studium</a:t>
            </a:r>
            <a:r>
              <a:rPr lang="cs-CZ" altLang="cs-CZ" sz="1772" dirty="0"/>
              <a:t> </a:t>
            </a:r>
          </a:p>
          <a:p>
            <a:pPr eaLnBrk="1" hangingPunct="1">
              <a:defRPr/>
            </a:pPr>
            <a:r>
              <a:rPr lang="cs-CZ" altLang="cs-CZ" sz="1772" dirty="0"/>
              <a:t>Archeologie – samostatný studijní program (prezenční forma) – 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altLang="cs-CZ" sz="1772" dirty="0"/>
              <a:t>uvažujeme o akreditaci i kombinovaného studia – prozatím „dálkovým“ studentům umožňujeme individuální studijní plán</a:t>
            </a:r>
          </a:p>
          <a:p>
            <a:pPr eaLnBrk="1" hangingPunct="1">
              <a:buFont typeface="Arial" charset="0"/>
              <a:buChar char="•"/>
              <a:defRPr/>
            </a:pPr>
            <a:endParaRPr lang="cs-CZ" altLang="cs-CZ" sz="1575" dirty="0"/>
          </a:p>
          <a:p>
            <a:pPr eaLnBrk="1" hangingPunct="1">
              <a:buFont typeface="Arial" charset="0"/>
              <a:buChar char="•"/>
              <a:defRPr/>
            </a:pPr>
            <a:endParaRPr lang="cs-CZ" altLang="cs-CZ" sz="1575" dirty="0"/>
          </a:p>
        </p:txBody>
      </p:sp>
      <p:sp>
        <p:nvSpPr>
          <p:cNvPr id="4101" name="Rectangle 4"/>
          <p:cNvSpPr>
            <a:spLocks noGrp="1"/>
          </p:cNvSpPr>
          <p:nvPr>
            <p:ph sz="quarter" idx="3"/>
          </p:nvPr>
        </p:nvSpPr>
        <p:spPr>
          <a:xfrm>
            <a:off x="4874750" y="3420269"/>
            <a:ext cx="3749807" cy="1949900"/>
          </a:xfrm>
        </p:spPr>
        <p:txBody>
          <a:bodyPr/>
          <a:lstStyle/>
          <a:p>
            <a:pPr eaLnBrk="1" hangingPunct="1"/>
            <a:endParaRPr lang="cs-CZ" altLang="cs-CZ" sz="2362"/>
          </a:p>
        </p:txBody>
      </p:sp>
      <p:pic>
        <p:nvPicPr>
          <p:cNvPr id="4102" name="Picture 5" descr="Bez názvu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2436" y="510699"/>
            <a:ext cx="4066978" cy="5399723"/>
          </a:xfrm>
          <a:noFill/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6275" y="613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46814"/>
      </p:ext>
    </p:extLst>
  </p:cSld>
  <p:clrMapOvr>
    <a:masterClrMapping/>
  </p:clrMapOvr>
  <p:transition advTm="71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číslo snímku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149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1211" indent="-281235">
              <a:spcBef>
                <a:spcPct val="20000"/>
              </a:spcBef>
              <a:buFont typeface="Arial" panose="020B0604020202020204" pitchFamily="34" charset="0"/>
              <a:buChar char="–"/>
              <a:defRPr sz="2756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4941" indent="-224988">
              <a:spcBef>
                <a:spcPct val="20000"/>
              </a:spcBef>
              <a:buFont typeface="Arial" panose="020B0604020202020204" pitchFamily="34" charset="0"/>
              <a:buChar char="•"/>
              <a:defRPr sz="2362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4917" indent="-224988">
              <a:spcBef>
                <a:spcPct val="20000"/>
              </a:spcBef>
              <a:buFont typeface="Arial" panose="020B0604020202020204" pitchFamily="34" charset="0"/>
              <a:buChar char="–"/>
              <a:defRPr sz="1968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4893" indent="-224988">
              <a:spcBef>
                <a:spcPct val="20000"/>
              </a:spcBef>
              <a:buFont typeface="Arial" panose="020B0604020202020204" pitchFamily="34" charset="0"/>
              <a:buChar char="»"/>
              <a:defRPr sz="1968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4869" indent="-224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68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24846" indent="-224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68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74822" indent="-224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68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24798" indent="-224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68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ACF303-91EF-4D83-AD7E-E9BAA45B8D67}" type="slidenum">
              <a:rPr lang="cs-CZ" altLang="cs-CZ" sz="1181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cs-CZ" altLang="cs-CZ" sz="1181">
              <a:solidFill>
                <a:srgbClr val="898989"/>
              </a:solidFill>
            </a:endParaRPr>
          </a:p>
        </p:txBody>
      </p:sp>
      <p:sp>
        <p:nvSpPr>
          <p:cNvPr id="6147" name="Rectangle 2"/>
          <p:cNvSpPr>
            <a:spLocks noGrp="1"/>
          </p:cNvSpPr>
          <p:nvPr>
            <p:ph type="title"/>
          </p:nvPr>
        </p:nvSpPr>
        <p:spPr>
          <a:xfrm>
            <a:off x="99507" y="1470369"/>
            <a:ext cx="7018389" cy="112494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dirty="0"/>
              <a:t>Charakteristika studia</a:t>
            </a:r>
          </a:p>
        </p:txBody>
      </p:sp>
      <p:sp>
        <p:nvSpPr>
          <p:cNvPr id="6148" name="Rectangle 3"/>
          <p:cNvSpPr>
            <a:spLocks noGrp="1"/>
          </p:cNvSpPr>
          <p:nvPr>
            <p:ph type="body" sz="half" idx="1"/>
          </p:nvPr>
        </p:nvSpPr>
        <p:spPr>
          <a:xfrm>
            <a:off x="149992" y="2070339"/>
            <a:ext cx="3974796" cy="4724757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cs-CZ" altLang="cs-CZ" sz="2362" dirty="0"/>
              <a:t>archeologie pro praxi – artefakty,  region </a:t>
            </a:r>
          </a:p>
          <a:p>
            <a:pPr eaLnBrk="1" hangingPunct="1"/>
            <a:r>
              <a:rPr lang="cs-CZ" altLang="cs-CZ" sz="2362" dirty="0"/>
              <a:t>prehistorie, protohistorie, historie – specializace</a:t>
            </a:r>
          </a:p>
          <a:p>
            <a:pPr eaLnBrk="1" hangingPunct="1"/>
            <a:r>
              <a:rPr lang="cs-CZ" altLang="cs-CZ" sz="2362" dirty="0"/>
              <a:t>metodika oboru - prospekce, výzkum, dokumentace, konzervace, zpracování, interpretace, publikace, památková péče, muzeologie</a:t>
            </a:r>
          </a:p>
          <a:p>
            <a:pPr eaLnBrk="1" hangingPunct="1"/>
            <a:r>
              <a:rPr lang="cs-CZ" altLang="cs-CZ" sz="2362" dirty="0"/>
              <a:t>interdisciplinární spolupráce</a:t>
            </a:r>
          </a:p>
          <a:p>
            <a:pPr eaLnBrk="1" hangingPunct="1"/>
            <a:r>
              <a:rPr lang="cs-CZ" altLang="cs-CZ" sz="2362" dirty="0"/>
              <a:t>výběrové přednášky </a:t>
            </a:r>
          </a:p>
          <a:p>
            <a:pPr eaLnBrk="1" hangingPunct="1"/>
            <a:r>
              <a:rPr lang="cs-CZ" altLang="cs-CZ" sz="2362" dirty="0"/>
              <a:t>odborné praxe</a:t>
            </a:r>
          </a:p>
          <a:p>
            <a:pPr eaLnBrk="1" hangingPunct="1"/>
            <a:r>
              <a:rPr lang="cs-CZ" altLang="cs-CZ" sz="2362" dirty="0"/>
              <a:t>odborné exkurze</a:t>
            </a:r>
          </a:p>
        </p:txBody>
      </p:sp>
      <p:pic>
        <p:nvPicPr>
          <p:cNvPr id="6149" name="Picture 4" descr="ob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24789" y="1170385"/>
            <a:ext cx="3035782" cy="1949900"/>
          </a:xfrm>
          <a:noFill/>
        </p:spPr>
      </p:pic>
      <p:pic>
        <p:nvPicPr>
          <p:cNvPr id="6150" name="Picture 5" descr="ob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99672" y="45442"/>
            <a:ext cx="2599866" cy="1949900"/>
          </a:xfrm>
          <a:noFill/>
        </p:spPr>
      </p:pic>
      <p:pic>
        <p:nvPicPr>
          <p:cNvPr id="6151" name="Picture 6" descr="ob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081" y="2070339"/>
            <a:ext cx="2051457" cy="296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7" descr="ob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788" y="3195280"/>
            <a:ext cx="2418626" cy="288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8" descr="DSC_01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696" y="4753014"/>
            <a:ext cx="3074842" cy="204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96275" y="613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94824"/>
      </p:ext>
    </p:extLst>
  </p:cSld>
  <p:clrMapOvr>
    <a:masterClrMapping/>
  </p:clrMapOvr>
  <p:transition advTm="2673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číslo snímku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149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1211" indent="-281235">
              <a:spcBef>
                <a:spcPct val="20000"/>
              </a:spcBef>
              <a:buFont typeface="Arial" panose="020B0604020202020204" pitchFamily="34" charset="0"/>
              <a:buChar char="–"/>
              <a:defRPr sz="2756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4941" indent="-224988">
              <a:spcBef>
                <a:spcPct val="20000"/>
              </a:spcBef>
              <a:buFont typeface="Arial" panose="020B0604020202020204" pitchFamily="34" charset="0"/>
              <a:buChar char="•"/>
              <a:defRPr sz="2362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4917" indent="-224988">
              <a:spcBef>
                <a:spcPct val="20000"/>
              </a:spcBef>
              <a:buFont typeface="Arial" panose="020B0604020202020204" pitchFamily="34" charset="0"/>
              <a:buChar char="–"/>
              <a:defRPr sz="1968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4893" indent="-224988">
              <a:spcBef>
                <a:spcPct val="20000"/>
              </a:spcBef>
              <a:buFont typeface="Arial" panose="020B0604020202020204" pitchFamily="34" charset="0"/>
              <a:buChar char="»"/>
              <a:defRPr sz="1968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4869" indent="-224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68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24846" indent="-224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68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74822" indent="-224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68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24798" indent="-224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68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D93359-BE02-4632-B670-7178BE1CF77D}" type="slidenum">
              <a:rPr lang="cs-CZ" altLang="cs-CZ" sz="1181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cs-CZ" altLang="cs-CZ" sz="1181">
              <a:solidFill>
                <a:srgbClr val="898989"/>
              </a:solidFill>
            </a:endParaRPr>
          </a:p>
        </p:txBody>
      </p:sp>
      <p:sp>
        <p:nvSpPr>
          <p:cNvPr id="8195" name="Rectangle 2"/>
          <p:cNvSpPr>
            <a:spLocks noGrp="1"/>
          </p:cNvSpPr>
          <p:nvPr>
            <p:ph type="title"/>
          </p:nvPr>
        </p:nvSpPr>
        <p:spPr>
          <a:xfrm>
            <a:off x="307797" y="1412751"/>
            <a:ext cx="3402950" cy="1124942"/>
          </a:xfrm>
        </p:spPr>
        <p:txBody>
          <a:bodyPr/>
          <a:lstStyle/>
          <a:p>
            <a:pPr eaLnBrk="1" hangingPunct="1"/>
            <a:r>
              <a:rPr lang="cs-CZ" altLang="cs-CZ" dirty="0"/>
              <a:t>Cíle studia</a:t>
            </a:r>
          </a:p>
        </p:txBody>
      </p:sp>
      <p:sp>
        <p:nvSpPr>
          <p:cNvPr id="8196" name="Rectangle 3"/>
          <p:cNvSpPr>
            <a:spLocks noGrp="1"/>
          </p:cNvSpPr>
          <p:nvPr>
            <p:ph type="body" sz="half" idx="1"/>
          </p:nvPr>
        </p:nvSpPr>
        <p:spPr>
          <a:xfrm>
            <a:off x="307797" y="1831289"/>
            <a:ext cx="5822070" cy="4941933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</a:pPr>
            <a:r>
              <a:rPr lang="cs-CZ" altLang="cs-CZ" sz="2362" dirty="0"/>
              <a:t>po </a:t>
            </a:r>
            <a:r>
              <a:rPr lang="cs-CZ" altLang="cs-CZ" sz="2362" dirty="0" err="1"/>
              <a:t>bc.</a:t>
            </a:r>
            <a:r>
              <a:rPr lang="cs-CZ" altLang="cs-CZ" sz="2362" dirty="0"/>
              <a:t> studiu mít odborné pracovníky, kteří jsou připraveni pracovat na pozicích terénních techniků, dokumentátorů archeologického výzkumu a konzervátorů movitých archeologických nálezů v institucích zabývajících se záchrannými archeologickými výzkumy,                    institucích památkové péče a                       v muzeích </a:t>
            </a:r>
          </a:p>
          <a:p>
            <a:pPr eaLnBrk="1" hangingPunct="1">
              <a:lnSpc>
                <a:spcPct val="70000"/>
              </a:lnSpc>
            </a:pPr>
            <a:r>
              <a:rPr lang="cs-CZ" altLang="cs-CZ" sz="2362" dirty="0"/>
              <a:t>po </a:t>
            </a:r>
            <a:r>
              <a:rPr lang="cs-CZ" altLang="cs-CZ" sz="2362" dirty="0" err="1"/>
              <a:t>mgr.</a:t>
            </a:r>
            <a:r>
              <a:rPr lang="cs-CZ" altLang="cs-CZ" sz="2362" dirty="0"/>
              <a:t> studiu mít absolventy                      schopné samostatné                    archeologické práce ve všech                 typech archeologických                    organizací</a:t>
            </a:r>
          </a:p>
          <a:p>
            <a:pPr eaLnBrk="1" hangingPunct="1">
              <a:lnSpc>
                <a:spcPct val="70000"/>
              </a:lnSpc>
            </a:pPr>
            <a:r>
              <a:rPr lang="cs-CZ" altLang="cs-CZ" sz="2362" dirty="0"/>
              <a:t>vychovat nové (vlastní)                     pracovníky pro archeologické                       instituce působící na střední              Moravě </a:t>
            </a:r>
          </a:p>
        </p:txBody>
      </p:sp>
      <p:pic>
        <p:nvPicPr>
          <p:cNvPr id="8197" name="Picture 4" descr="PB26100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93421" y="273212"/>
            <a:ext cx="2362379" cy="3149838"/>
          </a:xfrm>
          <a:noFill/>
        </p:spPr>
      </p:pic>
      <p:pic>
        <p:nvPicPr>
          <p:cNvPr id="8198" name="Picture 5" descr="Hulín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016" y="3545262"/>
            <a:ext cx="4199784" cy="311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96275" y="613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3158"/>
      </p:ext>
    </p:extLst>
  </p:cSld>
  <p:clrMapOvr>
    <a:masterClrMapping/>
  </p:clrMapOvr>
  <p:transition advTm="816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>
          <a:xfrm>
            <a:off x="449195" y="1361000"/>
            <a:ext cx="7951153" cy="1124942"/>
          </a:xfrm>
        </p:spPr>
        <p:txBody>
          <a:bodyPr/>
          <a:lstStyle/>
          <a:p>
            <a:pPr eaLnBrk="1" hangingPunct="1"/>
            <a:r>
              <a:rPr lang="cs-CZ" altLang="cs-CZ" dirty="0"/>
              <a:t>Prostory sekce archeologie</a:t>
            </a:r>
          </a:p>
        </p:txBody>
      </p:sp>
      <p:sp>
        <p:nvSpPr>
          <p:cNvPr id="12291" name="Zástupný symbol pro obsah 1"/>
          <p:cNvSpPr>
            <a:spLocks noGrp="1"/>
          </p:cNvSpPr>
          <p:nvPr>
            <p:ph sz="half" idx="1"/>
          </p:nvPr>
        </p:nvSpPr>
        <p:spPr>
          <a:xfrm>
            <a:off x="463579" y="2055416"/>
            <a:ext cx="3974796" cy="4514439"/>
          </a:xfrm>
        </p:spPr>
        <p:txBody>
          <a:bodyPr/>
          <a:lstStyle/>
          <a:p>
            <a:r>
              <a:rPr lang="cs-CZ" altLang="cs-CZ" dirty="0"/>
              <a:t>Seminární učebny</a:t>
            </a:r>
          </a:p>
          <a:p>
            <a:r>
              <a:rPr lang="cs-CZ" altLang="cs-CZ" dirty="0"/>
              <a:t>Odborná knihovna</a:t>
            </a:r>
          </a:p>
          <a:p>
            <a:r>
              <a:rPr lang="cs-CZ" altLang="cs-CZ" dirty="0"/>
              <a:t>Laboratoře</a:t>
            </a:r>
          </a:p>
          <a:p>
            <a:endParaRPr lang="cs-CZ" altLang="cs-CZ" dirty="0"/>
          </a:p>
        </p:txBody>
      </p:sp>
      <p:pic>
        <p:nvPicPr>
          <p:cNvPr id="12292" name="Zástupný symbol pro obsah 4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579" y="3507512"/>
            <a:ext cx="4591951" cy="3062343"/>
          </a:xfrm>
        </p:spPr>
      </p:pic>
      <p:pic>
        <p:nvPicPr>
          <p:cNvPr id="12293" name="Zástupný symbol pro obsah 5"/>
          <p:cNvPicPr>
            <a:picLocks noGrp="1" noChangeAspect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0396" y="912267"/>
            <a:ext cx="3142026" cy="4713821"/>
          </a:xfr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6275" y="613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88858"/>
      </p:ext>
    </p:extLst>
  </p:cSld>
  <p:clrMapOvr>
    <a:masterClrMapping/>
  </p:clrMapOvr>
  <p:transition advTm="802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49977" y="1640045"/>
            <a:ext cx="8099584" cy="978075"/>
          </a:xfrm>
        </p:spPr>
        <p:txBody>
          <a:bodyPr/>
          <a:lstStyle/>
          <a:p>
            <a:pPr eaLnBrk="1" hangingPunct="1"/>
            <a:r>
              <a:rPr lang="cs-CZ" altLang="cs-CZ" dirty="0">
                <a:latin typeface="Arial" panose="020B0604020202020204" pitchFamily="34" charset="0"/>
              </a:rPr>
              <a:t>Příjímací řízení na všechny archeologické obory:</a:t>
            </a:r>
          </a:p>
        </p:txBody>
      </p:sp>
      <p:sp>
        <p:nvSpPr>
          <p:cNvPr id="13315" name="Rectangle 3"/>
          <p:cNvSpPr>
            <a:spLocks noGrp="1"/>
          </p:cNvSpPr>
          <p:nvPr>
            <p:ph type="body" idx="1"/>
          </p:nvPr>
        </p:nvSpPr>
        <p:spPr>
          <a:xfrm>
            <a:off x="449977" y="2274191"/>
            <a:ext cx="8099584" cy="3713872"/>
          </a:xfrm>
        </p:spPr>
        <p:txBody>
          <a:bodyPr>
            <a:normAutofit fontScale="62500" lnSpcReduction="20000"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4000" dirty="0"/>
              <a:t>Test všeobecných předpokladů ke studiu na FF UP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4000" dirty="0"/>
              <a:t>a oborový test.</a:t>
            </a:r>
          </a:p>
          <a:p>
            <a:pPr marL="0" indent="0">
              <a:buNone/>
              <a:defRPr/>
            </a:pPr>
            <a:endParaRPr lang="cs-CZ" altLang="cs-CZ" sz="4000" dirty="0"/>
          </a:p>
          <a:p>
            <a:pPr marL="0" indent="0">
              <a:buNone/>
              <a:defRPr/>
            </a:pPr>
            <a:endParaRPr lang="cs-CZ" altLang="cs-CZ" sz="2756" dirty="0"/>
          </a:p>
          <a:p>
            <a:pPr marL="0" indent="0">
              <a:buNone/>
              <a:defRPr/>
            </a:pPr>
            <a:endParaRPr lang="cs-CZ" altLang="cs-CZ" sz="2756" dirty="0"/>
          </a:p>
          <a:p>
            <a:pPr marL="0" indent="0">
              <a:buNone/>
              <a:defRPr/>
            </a:pPr>
            <a:endParaRPr lang="cs-CZ" altLang="cs-CZ" sz="2756" dirty="0"/>
          </a:p>
          <a:p>
            <a:pPr marL="0" indent="0">
              <a:buNone/>
              <a:defRPr/>
            </a:pPr>
            <a:endParaRPr lang="cs-CZ" altLang="cs-CZ" sz="2756" dirty="0"/>
          </a:p>
          <a:p>
            <a:pPr marL="0" indent="0">
              <a:buNone/>
              <a:defRPr/>
            </a:pPr>
            <a:r>
              <a:rPr lang="cs-CZ" altLang="cs-CZ" sz="2756" dirty="0"/>
              <a:t>Oborový test: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756" dirty="0"/>
              <a:t>50 otázek: 10 otázek z dějiny pravěku, 10 otázek z dějin starověku; 10 otázek z dějin středověku; 10 otázek z dějiny raného novověku, 10 otázek z moderních dějin a dějin umění, filozofie apod.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756" dirty="0"/>
              <a:t> 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96275" y="613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2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46"/>
    </mc:Choice>
    <mc:Fallback xmlns="">
      <p:transition spd="slow" advTm="102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686133" y="1410701"/>
            <a:ext cx="7560000" cy="3898669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b="1" dirty="0"/>
              <a:t>V období neolitu začali lidé </a:t>
            </a:r>
            <a:endParaRPr lang="cs-CZ" altLang="cs-CZ" i="1" dirty="0"/>
          </a:p>
          <a:p>
            <a:pPr eaLnBrk="1" hangingPunct="1"/>
            <a:r>
              <a:rPr lang="cs-CZ" altLang="cs-CZ" i="1" dirty="0">
                <a:solidFill>
                  <a:schemeClr val="accent2"/>
                </a:solidFill>
              </a:rPr>
              <a:t>a) pěstovat plodiny a chovat dobytek</a:t>
            </a:r>
            <a:r>
              <a:rPr lang="cs-CZ" altLang="cs-CZ" i="1" dirty="0"/>
              <a:t> </a:t>
            </a:r>
            <a:endParaRPr lang="cs-CZ" altLang="cs-CZ" dirty="0"/>
          </a:p>
          <a:p>
            <a:pPr eaLnBrk="1" hangingPunct="1"/>
            <a:r>
              <a:rPr lang="cs-CZ" altLang="cs-CZ" dirty="0"/>
              <a:t>b) vyrábět železné předměty</a:t>
            </a:r>
          </a:p>
          <a:p>
            <a:pPr eaLnBrk="1" hangingPunct="1"/>
            <a:r>
              <a:rPr lang="cs-CZ" altLang="cs-CZ" dirty="0"/>
              <a:t>c) vyrábět keramické nádoby na hrnčířském kruhu</a:t>
            </a:r>
          </a:p>
          <a:p>
            <a:pPr eaLnBrk="1" hangingPunct="1"/>
            <a:r>
              <a:rPr lang="cs-CZ" altLang="cs-CZ" dirty="0"/>
              <a:t>d) používat kamenné nástroje</a:t>
            </a:r>
          </a:p>
        </p:txBody>
      </p:sp>
      <p:sp>
        <p:nvSpPr>
          <p:cNvPr id="4" name="Rectangle 3"/>
          <p:cNvSpPr txBox="1">
            <a:spLocks/>
          </p:cNvSpPr>
          <p:nvPr/>
        </p:nvSpPr>
        <p:spPr>
          <a:xfrm>
            <a:off x="686133" y="3789834"/>
            <a:ext cx="7560000" cy="38986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899952" rtl="0" eaLnBrk="1" latinLnBrk="0" hangingPunct="1">
              <a:lnSpc>
                <a:spcPct val="90000"/>
              </a:lnSpc>
              <a:spcBef>
                <a:spcPts val="984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9750" indent="-273050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−"/>
              <a:defRPr sz="18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6450" indent="-266700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1563" indent="-265113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−"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274638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−"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474869" indent="-224988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4846" indent="-224988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4822" indent="-224988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4798" indent="-224988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cs-CZ" altLang="cs-CZ" b="1" dirty="0"/>
              <a:t>Která z těchto dvojic se mohla setkat </a:t>
            </a:r>
            <a:endParaRPr lang="cs-CZ" altLang="cs-CZ" dirty="0"/>
          </a:p>
          <a:p>
            <a:r>
              <a:rPr lang="cs-CZ" altLang="cs-CZ" dirty="0"/>
              <a:t>a) Solón a </a:t>
            </a:r>
            <a:r>
              <a:rPr lang="cs-CZ" altLang="cs-CZ" dirty="0" err="1"/>
              <a:t>Periklés</a:t>
            </a:r>
            <a:endParaRPr lang="cs-CZ" altLang="cs-CZ" i="1" dirty="0"/>
          </a:p>
          <a:p>
            <a:r>
              <a:rPr lang="cs-CZ" altLang="cs-CZ" i="1" dirty="0">
                <a:solidFill>
                  <a:schemeClr val="accent2"/>
                </a:solidFill>
              </a:rPr>
              <a:t>b) Alexandr Veliký a Filip II. Makedonský</a:t>
            </a:r>
            <a:endParaRPr lang="cs-CZ" altLang="cs-CZ" dirty="0">
              <a:solidFill>
                <a:schemeClr val="accent2"/>
              </a:solidFill>
            </a:endParaRPr>
          </a:p>
          <a:p>
            <a:r>
              <a:rPr lang="cs-CZ" altLang="cs-CZ" dirty="0"/>
              <a:t>c) Sokrates a Aristoteles</a:t>
            </a:r>
          </a:p>
          <a:p>
            <a:r>
              <a:rPr lang="cs-CZ" altLang="cs-CZ" dirty="0"/>
              <a:t>d) Homér a </a:t>
            </a:r>
            <a:r>
              <a:rPr lang="cs-CZ" altLang="cs-CZ" dirty="0" err="1"/>
              <a:t>Aristofanés</a:t>
            </a:r>
            <a:endParaRPr lang="cs-CZ" alt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96275" y="613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6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35"/>
    </mc:Choice>
    <mc:Fallback xmlns="">
      <p:transition spd="slow" advTm="63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/>
          </p:cNvSpPr>
          <p:nvPr>
            <p:ph type="body" idx="1"/>
          </p:nvPr>
        </p:nvSpPr>
        <p:spPr>
          <a:xfrm>
            <a:off x="550665" y="1419167"/>
            <a:ext cx="8093801" cy="3898669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b="1" dirty="0"/>
              <a:t>Příchod slovanských věrozvěstů Konstantina (Cyrila) a Metoděje na Velkou Moravu je obvykle spojován s rokem</a:t>
            </a:r>
            <a:endParaRPr lang="cs-CZ" altLang="cs-CZ" dirty="0"/>
          </a:p>
          <a:p>
            <a:pPr eaLnBrk="1" hangingPunct="1"/>
            <a:r>
              <a:rPr lang="cs-CZ" altLang="cs-CZ" dirty="0"/>
              <a:t>a) 829</a:t>
            </a:r>
          </a:p>
          <a:p>
            <a:pPr eaLnBrk="1" hangingPunct="1"/>
            <a:r>
              <a:rPr lang="cs-CZ" altLang="cs-CZ" dirty="0"/>
              <a:t>b) 902</a:t>
            </a:r>
            <a:endParaRPr lang="cs-CZ" altLang="cs-CZ" i="1" dirty="0"/>
          </a:p>
          <a:p>
            <a:pPr eaLnBrk="1" hangingPunct="1"/>
            <a:r>
              <a:rPr lang="cs-CZ" altLang="cs-CZ" i="1" dirty="0">
                <a:solidFill>
                  <a:schemeClr val="accent2"/>
                </a:solidFill>
              </a:rPr>
              <a:t>c) 863</a:t>
            </a:r>
            <a:endParaRPr lang="cs-CZ" altLang="cs-CZ" dirty="0">
              <a:solidFill>
                <a:schemeClr val="accent2"/>
              </a:solidFill>
            </a:endParaRPr>
          </a:p>
          <a:p>
            <a:pPr eaLnBrk="1" hangingPunct="1"/>
            <a:r>
              <a:rPr lang="cs-CZ" altLang="cs-CZ" dirty="0"/>
              <a:t>d) 1063</a:t>
            </a:r>
          </a:p>
        </p:txBody>
      </p:sp>
      <p:sp>
        <p:nvSpPr>
          <p:cNvPr id="4" name="Rectangle 3"/>
          <p:cNvSpPr txBox="1">
            <a:spLocks/>
          </p:cNvSpPr>
          <p:nvPr/>
        </p:nvSpPr>
        <p:spPr>
          <a:xfrm>
            <a:off x="550666" y="3959167"/>
            <a:ext cx="7560000" cy="38986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899952" rtl="0" eaLnBrk="1" latinLnBrk="0" hangingPunct="1">
              <a:lnSpc>
                <a:spcPct val="90000"/>
              </a:lnSpc>
              <a:spcBef>
                <a:spcPts val="984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9750" indent="-273050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−"/>
              <a:defRPr sz="18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6450" indent="-266700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1563" indent="-265113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−"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274638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−"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474869" indent="-224988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4846" indent="-224988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4822" indent="-224988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4798" indent="-224988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cs-CZ" altLang="cs-CZ" b="1" dirty="0"/>
              <a:t>Katedrály jsou typickými představitelkami</a:t>
            </a:r>
            <a:endParaRPr lang="cs-CZ" altLang="cs-CZ" dirty="0"/>
          </a:p>
          <a:p>
            <a:r>
              <a:rPr lang="cs-CZ" altLang="cs-CZ" dirty="0"/>
              <a:t>a) románské církevní architektury</a:t>
            </a:r>
          </a:p>
          <a:p>
            <a:r>
              <a:rPr lang="cs-CZ" altLang="cs-CZ" dirty="0"/>
              <a:t>b) gotické profánní architektury</a:t>
            </a:r>
            <a:endParaRPr lang="cs-CZ" altLang="cs-CZ" i="1" dirty="0"/>
          </a:p>
          <a:p>
            <a:r>
              <a:rPr lang="cs-CZ" altLang="cs-CZ" i="1" dirty="0">
                <a:solidFill>
                  <a:schemeClr val="accent2"/>
                </a:solidFill>
              </a:rPr>
              <a:t>c) gotické církevní architektury</a:t>
            </a:r>
            <a:endParaRPr lang="cs-CZ" altLang="cs-CZ" dirty="0">
              <a:solidFill>
                <a:schemeClr val="accent2"/>
              </a:solidFill>
            </a:endParaRPr>
          </a:p>
          <a:p>
            <a:r>
              <a:rPr lang="cs-CZ" altLang="cs-CZ" dirty="0"/>
              <a:t>d) renesanční církevní architektury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96275" y="613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5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65"/>
    </mc:Choice>
    <mc:Fallback xmlns="">
      <p:transition spd="slow" advTm="72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/>
          </p:cNvSpPr>
          <p:nvPr>
            <p:ph type="title"/>
          </p:nvPr>
        </p:nvSpPr>
        <p:spPr>
          <a:xfrm>
            <a:off x="565090" y="2249884"/>
            <a:ext cx="3109444" cy="112494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937" dirty="0"/>
              <a:t>Odpověď na otázku:                 Jaké je to studovat archeologii             v Olomouci? </a:t>
            </a:r>
          </a:p>
        </p:txBody>
      </p:sp>
      <p:pic>
        <p:nvPicPr>
          <p:cNvPr id="35844" name="Picture 4" descr="Bez názvu1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66990" y="0"/>
            <a:ext cx="5132548" cy="6749653"/>
          </a:xfr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6275" y="61372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103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49"/>
    </mc:Choice>
    <mc:Fallback xmlns="">
      <p:transition spd="slow" advTm="30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heme/theme1.xml><?xml version="1.0" encoding="utf-8"?>
<a:theme xmlns:a="http://schemas.openxmlformats.org/drawingml/2006/main" name="Motiv Office">
  <a:themeElements>
    <a:clrScheme name="U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BAB"/>
      </a:accent1>
      <a:accent2>
        <a:srgbClr val="6C6D70"/>
      </a:accent2>
      <a:accent3>
        <a:srgbClr val="A5A5A5"/>
      </a:accent3>
      <a:accent4>
        <a:srgbClr val="ED7D31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_Prezentace_2.potx" id="{755D0361-9207-4673-B4A5-8DE80FB40899}" vid="{B1A348AD-3F36-40BB-80C1-28390A7D89FC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UP_prezentace_cz_4x3</Template>
  <TotalTime>84</TotalTime>
  <Words>283</Words>
  <Application>Microsoft Office PowerPoint</Application>
  <PresentationFormat>Vlastní</PresentationFormat>
  <Paragraphs>62</Paragraphs>
  <Slides>9</Slides>
  <Notes>4</Notes>
  <HiddenSlides>0</HiddenSlides>
  <MMClips>9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0" baseType="lpstr">
      <vt:lpstr>Motiv Office</vt:lpstr>
      <vt:lpstr>Obor Archeologie</vt:lpstr>
      <vt:lpstr>Studijní obory</vt:lpstr>
      <vt:lpstr>Charakteristika studia</vt:lpstr>
      <vt:lpstr>Cíle studia</vt:lpstr>
      <vt:lpstr>Prostory sekce archeologie</vt:lpstr>
      <vt:lpstr>Příjímací řízení na všechny archeologické obory:</vt:lpstr>
      <vt:lpstr>Prezentace aplikace PowerPoint</vt:lpstr>
      <vt:lpstr>Prezentace aplikace PowerPoint</vt:lpstr>
      <vt:lpstr>Odpověď na otázku:                 Jaké je to studovat archeologii             v Olomouci?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Kalabkova</dc:creator>
  <cp:lastModifiedBy>Účet Microsoft</cp:lastModifiedBy>
  <cp:revision>6</cp:revision>
  <dcterms:created xsi:type="dcterms:W3CDTF">2020-01-18T08:19:44Z</dcterms:created>
  <dcterms:modified xsi:type="dcterms:W3CDTF">2021-01-14T09:23:38Z</dcterms:modified>
</cp:coreProperties>
</file>